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6" r:id="rId22"/>
    <p:sldId id="273" r:id="rId23"/>
  </p:sldIdLst>
  <p:sldSz cx="18288000" cy="10287000"/>
  <p:notesSz cx="6858000" cy="9144000"/>
  <p:embeddedFontLst>
    <p:embeddedFont>
      <p:font typeface="Arial Bold"/>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9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61B1A-AD9E-498B-8578-FDEC15E40042}" v="6" dt="2025-08-14T14:34:56.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8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ylin Brockett" userId="793ab010-94c2-45cf-9356-846f7e6e8d3c" providerId="ADAL" clId="{D5C61B1A-AD9E-498B-8578-FDEC15E40042}"/>
    <pc:docChg chg="modSld">
      <pc:chgData name="Joylin Brockett" userId="793ab010-94c2-45cf-9356-846f7e6e8d3c" providerId="ADAL" clId="{D5C61B1A-AD9E-498B-8578-FDEC15E40042}" dt="2025-08-14T14:35:33.290" v="26" actId="6549"/>
      <pc:docMkLst>
        <pc:docMk/>
      </pc:docMkLst>
      <pc:sldChg chg="modSp mod">
        <pc:chgData name="Joylin Brockett" userId="793ab010-94c2-45cf-9356-846f7e6e8d3c" providerId="ADAL" clId="{D5C61B1A-AD9E-498B-8578-FDEC15E40042}" dt="2025-08-14T14:35:33.290" v="26" actId="6549"/>
        <pc:sldMkLst>
          <pc:docMk/>
          <pc:sldMk cId="0" sldId="257"/>
        </pc:sldMkLst>
        <pc:spChg chg="mod">
          <ac:chgData name="Joylin Brockett" userId="793ab010-94c2-45cf-9356-846f7e6e8d3c" providerId="ADAL" clId="{D5C61B1A-AD9E-498B-8578-FDEC15E40042}" dt="2025-08-14T14:35:33.290" v="26" actId="6549"/>
          <ac:spMkLst>
            <pc:docMk/>
            <pc:sldMk cId="0" sldId="257"/>
            <ac:spMk id="11" creationId="{00000000-0000-0000-0000-000000000000}"/>
          </ac:spMkLst>
        </pc:spChg>
        <pc:spChg chg="mod">
          <ac:chgData name="Joylin Brockett" userId="793ab010-94c2-45cf-9356-846f7e6e8d3c" providerId="ADAL" clId="{D5C61B1A-AD9E-498B-8578-FDEC15E40042}" dt="2025-08-14T14:33:41.265" v="1" actId="13926"/>
          <ac:spMkLst>
            <pc:docMk/>
            <pc:sldMk cId="0" sldId="257"/>
            <ac:spMk id="15" creationId="{00000000-0000-0000-0000-000000000000}"/>
          </ac:spMkLst>
        </pc:spChg>
        <pc:grpChg chg="mod">
          <ac:chgData name="Joylin Brockett" userId="793ab010-94c2-45cf-9356-846f7e6e8d3c" providerId="ADAL" clId="{D5C61B1A-AD9E-498B-8578-FDEC15E40042}" dt="2025-08-14T14:35:26.816" v="25" actId="1036"/>
          <ac:grpSpMkLst>
            <pc:docMk/>
            <pc:sldMk cId="0" sldId="257"/>
            <ac:grpSpMk id="5" creationId="{00000000-0000-0000-0000-000000000000}"/>
          </ac:grpSpMkLst>
        </pc:grpChg>
      </pc:sldChg>
      <pc:sldChg chg="modSp mod">
        <pc:chgData name="Joylin Brockett" userId="793ab010-94c2-45cf-9356-846f7e6e8d3c" providerId="ADAL" clId="{D5C61B1A-AD9E-498B-8578-FDEC15E40042}" dt="2025-08-14T14:34:06.328" v="7"/>
        <pc:sldMkLst>
          <pc:docMk/>
          <pc:sldMk cId="0" sldId="258"/>
        </pc:sldMkLst>
        <pc:spChg chg="mod">
          <ac:chgData name="Joylin Brockett" userId="793ab010-94c2-45cf-9356-846f7e6e8d3c" providerId="ADAL" clId="{D5C61B1A-AD9E-498B-8578-FDEC15E40042}" dt="2025-08-14T14:33:48.554" v="2" actId="13926"/>
          <ac:spMkLst>
            <pc:docMk/>
            <pc:sldMk cId="0" sldId="258"/>
            <ac:spMk id="14" creationId="{00000000-0000-0000-0000-000000000000}"/>
          </ac:spMkLst>
        </pc:spChg>
        <pc:spChg chg="mod">
          <ac:chgData name="Joylin Brockett" userId="793ab010-94c2-45cf-9356-846f7e6e8d3c" providerId="ADAL" clId="{D5C61B1A-AD9E-498B-8578-FDEC15E40042}" dt="2025-08-14T14:34:06.328" v="7"/>
          <ac:spMkLst>
            <pc:docMk/>
            <pc:sldMk cId="0" sldId="258"/>
            <ac:spMk id="15" creationId="{00000000-0000-0000-0000-000000000000}"/>
          </ac:spMkLst>
        </pc:spChg>
      </pc:sldChg>
      <pc:sldChg chg="modSp mod">
        <pc:chgData name="Joylin Brockett" userId="793ab010-94c2-45cf-9356-846f7e6e8d3c" providerId="ADAL" clId="{D5C61B1A-AD9E-498B-8578-FDEC15E40042}" dt="2025-08-14T14:34:16.099" v="9" actId="20577"/>
        <pc:sldMkLst>
          <pc:docMk/>
          <pc:sldMk cId="0" sldId="259"/>
        </pc:sldMkLst>
        <pc:spChg chg="mod">
          <ac:chgData name="Joylin Brockett" userId="793ab010-94c2-45cf-9356-846f7e6e8d3c" providerId="ADAL" clId="{D5C61B1A-AD9E-498B-8578-FDEC15E40042}" dt="2025-08-14T14:34:16.099" v="9" actId="20577"/>
          <ac:spMkLst>
            <pc:docMk/>
            <pc:sldMk cId="0" sldId="259"/>
            <ac:spMk id="1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mailto:nhsbn.nacelsupport@nhs.net" TargetMode="Externa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nacel.nhs.uk/outputs" TargetMode="External"/><Relationship Id="rId5" Type="http://schemas.openxmlformats.org/officeDocument/2006/relationships/hyperlink" Target="mailto:nhsbn.nacelsupport@nhs.net"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hyperlink" Target="https://www.nacel.nhs.uk/outputs" TargetMode="External"/><Relationship Id="rId3" Type="http://schemas.openxmlformats.org/officeDocument/2006/relationships/image" Target="../media/image2.png"/><Relationship Id="rId7" Type="http://schemas.openxmlformats.org/officeDocument/2006/relationships/hyperlink" Target="https://www.linkedin.com/company/healthcare-quality-improvement-partnership-hqip-/posts/?feedView=all"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linkedin.com/company/nhs-benchmarking/?viewAsMember=true" TargetMode="External"/><Relationship Id="rId5" Type="http://schemas.openxmlformats.org/officeDocument/2006/relationships/hyperlink" Target="mailto:nhsbn.nacelsupport@nhs.net"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hyperlink" Target="https://www.linkedin.com/company/nhs-benchmarking/?viewAsMember=true" TargetMode="External"/><Relationship Id="rId3" Type="http://schemas.openxmlformats.org/officeDocument/2006/relationships/image" Target="../media/image2.png"/><Relationship Id="rId7" Type="http://schemas.openxmlformats.org/officeDocument/2006/relationships/hyperlink" Target="mailto:nhsbn.nacelsupport@nhs.net"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hyperlink" Target="https://www.linkedin.com/company/healthcare-quality-improvement-partnership-hqip-/posts/?feedView=all" TargetMode="External"/><Relationship Id="rId4" Type="http://schemas.openxmlformats.org/officeDocument/2006/relationships/image" Target="../media/image6.png"/><Relationship Id="rId9" Type="http://schemas.openxmlformats.org/officeDocument/2006/relationships/hyperlink" Target="https://www.nacel.nhs.uk/outputs"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nacel.nhs.uk/outputs" TargetMode="External"/><Relationship Id="rId3" Type="http://schemas.openxmlformats.org/officeDocument/2006/relationships/image" Target="../media/image2.png"/><Relationship Id="rId7" Type="http://schemas.openxmlformats.org/officeDocument/2006/relationships/hyperlink" Target="https://www.nhsbenchmarking.nhs.uk"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mailto:nhsbn.nacelsupport@nhs.net" TargetMode="Externa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4.svg"/><Relationship Id="rId12" Type="http://schemas.openxmlformats.org/officeDocument/2006/relationships/hyperlink" Target="https://www.nacel.nhs.uk/outputs"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0.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hyperlink" Target="https://www.nacel.nhs.uk/outputs"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2.svg"/><Relationship Id="rId5" Type="http://schemas.openxmlformats.org/officeDocument/2006/relationships/image" Target="../media/image12.svg"/><Relationship Id="rId10" Type="http://schemas.openxmlformats.org/officeDocument/2006/relationships/image" Target="../media/image21.png"/><Relationship Id="rId4" Type="http://schemas.openxmlformats.org/officeDocument/2006/relationships/image" Target="../media/image11.png"/><Relationship Id="rId9" Type="http://schemas.openxmlformats.org/officeDocument/2006/relationships/image" Target="../media/image18.sv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hyperlink" Target="https://www.nacel.nhs.uk/outputs"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4.svg"/><Relationship Id="rId5" Type="http://schemas.openxmlformats.org/officeDocument/2006/relationships/image" Target="../media/image12.svg"/><Relationship Id="rId10" Type="http://schemas.openxmlformats.org/officeDocument/2006/relationships/image" Target="../media/image23.png"/><Relationship Id="rId4" Type="http://schemas.openxmlformats.org/officeDocument/2006/relationships/image" Target="../media/image11.png"/><Relationship Id="rId9"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6.svg"/><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hyperlink" Target="mailto:nhsbn.nacelsupport@nhs.net" TargetMode="External"/><Relationship Id="rId5" Type="http://schemas.openxmlformats.org/officeDocument/2006/relationships/image" Target="../media/image12.svg"/><Relationship Id="rId10" Type="http://schemas.openxmlformats.org/officeDocument/2006/relationships/hyperlink" Target="https://www.nacel.nhs.uk/outputs" TargetMode="External"/><Relationship Id="rId4" Type="http://schemas.openxmlformats.org/officeDocument/2006/relationships/image" Target="../media/image11.png"/><Relationship Id="rId9" Type="http://schemas.openxmlformats.org/officeDocument/2006/relationships/image" Target="../media/image18.sv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8.svg"/><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hyperlink" Target="mailto:nhsbn.nacelsupport@nhs.net" TargetMode="External"/><Relationship Id="rId5" Type="http://schemas.openxmlformats.org/officeDocument/2006/relationships/image" Target="../media/image12.svg"/><Relationship Id="rId10" Type="http://schemas.openxmlformats.org/officeDocument/2006/relationships/hyperlink" Target="https://www.nacel.nhs.uk/outputs" TargetMode="External"/><Relationship Id="rId4" Type="http://schemas.openxmlformats.org/officeDocument/2006/relationships/image" Target="../media/image11.png"/><Relationship Id="rId9" Type="http://schemas.openxmlformats.org/officeDocument/2006/relationships/image" Target="../media/image18.sv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0.svg"/><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hyperlink" Target="mailto:nhsbn.nacelsupport@nhs.net" TargetMode="External"/><Relationship Id="rId5" Type="http://schemas.openxmlformats.org/officeDocument/2006/relationships/image" Target="../media/image12.svg"/><Relationship Id="rId10" Type="http://schemas.openxmlformats.org/officeDocument/2006/relationships/hyperlink" Target="https://www.nacel.nhs.uk/outputs" TargetMode="External"/><Relationship Id="rId4" Type="http://schemas.openxmlformats.org/officeDocument/2006/relationships/image" Target="../media/image11.png"/><Relationship Id="rId9" Type="http://schemas.openxmlformats.org/officeDocument/2006/relationships/image" Target="../media/image18.sv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5.svg"/><Relationship Id="rId3" Type="http://schemas.openxmlformats.org/officeDocument/2006/relationships/image" Target="../media/image2.png"/><Relationship Id="rId7" Type="http://schemas.openxmlformats.org/officeDocument/2006/relationships/image" Target="../media/image32.svg"/><Relationship Id="rId12" Type="http://schemas.openxmlformats.org/officeDocument/2006/relationships/image" Target="../media/image34.png"/><Relationship Id="rId17" Type="http://schemas.openxmlformats.org/officeDocument/2006/relationships/image" Target="../media/image39.svg"/><Relationship Id="rId2" Type="http://schemas.openxmlformats.org/officeDocument/2006/relationships/image" Target="../media/image1.png"/><Relationship Id="rId16"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hyperlink" Target="mailto:nhsbn.nacelsupport@nhs.net" TargetMode="External"/><Relationship Id="rId5" Type="http://schemas.openxmlformats.org/officeDocument/2006/relationships/image" Target="../media/image31.svg"/><Relationship Id="rId15" Type="http://schemas.openxmlformats.org/officeDocument/2006/relationships/image" Target="../media/image37.svg"/><Relationship Id="rId10" Type="http://schemas.openxmlformats.org/officeDocument/2006/relationships/hyperlink" Target="https://www.nacel.nhs.uk/outputs" TargetMode="External"/><Relationship Id="rId4" Type="http://schemas.openxmlformats.org/officeDocument/2006/relationships/image" Target="../media/image11.png"/><Relationship Id="rId9" Type="http://schemas.openxmlformats.org/officeDocument/2006/relationships/image" Target="../media/image33.svg"/><Relationship Id="rId1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hyperlink" Target="https://www.nacel.nhs.uk/outputs"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41.svg"/><Relationship Id="rId5" Type="http://schemas.openxmlformats.org/officeDocument/2006/relationships/image" Target="../media/image12.svg"/><Relationship Id="rId10" Type="http://schemas.openxmlformats.org/officeDocument/2006/relationships/image" Target="../media/image40.png"/><Relationship Id="rId4" Type="http://schemas.openxmlformats.org/officeDocument/2006/relationships/image" Target="../media/image11.png"/><Relationship Id="rId9" Type="http://schemas.openxmlformats.org/officeDocument/2006/relationships/image" Target="../media/image18.sv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43.svg"/><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hyperlink" Target="mailto:nhsbn.nacelsupport@nhs.net" TargetMode="External"/><Relationship Id="rId5" Type="http://schemas.openxmlformats.org/officeDocument/2006/relationships/image" Target="../media/image12.svg"/><Relationship Id="rId10" Type="http://schemas.openxmlformats.org/officeDocument/2006/relationships/hyperlink" Target="https://www.nacel.nhs.uk/outputs" TargetMode="External"/><Relationship Id="rId4" Type="http://schemas.openxmlformats.org/officeDocument/2006/relationships/image" Target="../media/image11.png"/><Relationship Id="rId9"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hyperlink" Target="https://www.nacel.nhs.uk/outputs"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45.svg"/><Relationship Id="rId5" Type="http://schemas.openxmlformats.org/officeDocument/2006/relationships/image" Target="../media/image12.svg"/><Relationship Id="rId10" Type="http://schemas.openxmlformats.org/officeDocument/2006/relationships/image" Target="../media/image44.png"/><Relationship Id="rId4" Type="http://schemas.openxmlformats.org/officeDocument/2006/relationships/image" Target="../media/image11.png"/><Relationship Id="rId9" Type="http://schemas.openxmlformats.org/officeDocument/2006/relationships/image" Target="../media/image18.sv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hyperlink" Target="https://www.nacel.nhs.uk/outputs"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47.svg"/><Relationship Id="rId5" Type="http://schemas.openxmlformats.org/officeDocument/2006/relationships/image" Target="../media/image12.svg"/><Relationship Id="rId10" Type="http://schemas.openxmlformats.org/officeDocument/2006/relationships/image" Target="../media/image46.png"/><Relationship Id="rId4" Type="http://schemas.openxmlformats.org/officeDocument/2006/relationships/image" Target="../media/image11.png"/><Relationship Id="rId9" Type="http://schemas.openxmlformats.org/officeDocument/2006/relationships/image" Target="../media/image18.sv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hyperlink" Target="http://www.nacel.nhs.uk/outputs"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49.svg"/><Relationship Id="rId5" Type="http://schemas.openxmlformats.org/officeDocument/2006/relationships/image" Target="../media/image12.svg"/><Relationship Id="rId10" Type="http://schemas.openxmlformats.org/officeDocument/2006/relationships/image" Target="../media/image48.png"/><Relationship Id="rId4" Type="http://schemas.openxmlformats.org/officeDocument/2006/relationships/image" Target="../media/image11.png"/><Relationship Id="rId9" Type="http://schemas.openxmlformats.org/officeDocument/2006/relationships/image" Target="../media/image18.svg"/></Relationships>
</file>

<file path=ppt/slides/_rels/slide18.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png"/><Relationship Id="rId7"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s3.eu-west-2.amazonaws.com/nhsbn-static/NACEL/2024/Key%20Finding%20image%20files.zip" TargetMode="External"/><Relationship Id="rId5" Type="http://schemas.openxmlformats.org/officeDocument/2006/relationships/image" Target="../media/image12.sv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hyperlink" Target="mailto:nhsbn.nacelsupport@nhs.net" TargetMode="External"/><Relationship Id="rId3" Type="http://schemas.openxmlformats.org/officeDocument/2006/relationships/image" Target="../media/image2.pn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2.sv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940" y="9000318"/>
            <a:ext cx="3882076" cy="1128228"/>
          </a:xfrm>
          <a:custGeom>
            <a:avLst/>
            <a:gdLst/>
            <a:ahLst/>
            <a:cxnLst/>
            <a:rect l="l" t="t" r="r" b="b"/>
            <a:pathLst>
              <a:path w="3882076" h="1128228">
                <a:moveTo>
                  <a:pt x="0" y="0"/>
                </a:moveTo>
                <a:lnTo>
                  <a:pt x="3882077" y="0"/>
                </a:lnTo>
                <a:lnTo>
                  <a:pt x="3882077" y="1128228"/>
                </a:lnTo>
                <a:lnTo>
                  <a:pt x="0" y="1128228"/>
                </a:lnTo>
                <a:lnTo>
                  <a:pt x="0" y="0"/>
                </a:lnTo>
                <a:close/>
              </a:path>
            </a:pathLst>
          </a:custGeom>
          <a:blipFill>
            <a:blip r:embed="rId2"/>
            <a:stretch>
              <a:fillRect/>
            </a:stretch>
          </a:blipFill>
        </p:spPr>
        <p:txBody>
          <a:bodyPr/>
          <a:lstStyle/>
          <a:p>
            <a:endParaRPr lang="en-GB"/>
          </a:p>
        </p:txBody>
      </p:sp>
      <p:sp>
        <p:nvSpPr>
          <p:cNvPr id="3" name="Freeform 3"/>
          <p:cNvSpPr/>
          <p:nvPr/>
        </p:nvSpPr>
        <p:spPr>
          <a:xfrm>
            <a:off x="16423014" y="8455975"/>
            <a:ext cx="1672572" cy="1672572"/>
          </a:xfrm>
          <a:custGeom>
            <a:avLst/>
            <a:gdLst/>
            <a:ahLst/>
            <a:cxnLst/>
            <a:rect l="l" t="t" r="r" b="b"/>
            <a:pathLst>
              <a:path w="1672572" h="1672572">
                <a:moveTo>
                  <a:pt x="0" y="0"/>
                </a:moveTo>
                <a:lnTo>
                  <a:pt x="1672572" y="0"/>
                </a:lnTo>
                <a:lnTo>
                  <a:pt x="1672572" y="1672571"/>
                </a:lnTo>
                <a:lnTo>
                  <a:pt x="0" y="1672571"/>
                </a:lnTo>
                <a:lnTo>
                  <a:pt x="0" y="0"/>
                </a:lnTo>
                <a:close/>
              </a:path>
            </a:pathLst>
          </a:custGeom>
          <a:blipFill>
            <a:blip r:embed="rId3"/>
            <a:stretch>
              <a:fillRect/>
            </a:stretch>
          </a:blipFill>
        </p:spPr>
        <p:txBody>
          <a:bodyPr/>
          <a:lstStyle/>
          <a:p>
            <a:endParaRPr lang="en-GB"/>
          </a:p>
        </p:txBody>
      </p:sp>
      <p:sp>
        <p:nvSpPr>
          <p:cNvPr id="4" name="Freeform 4"/>
          <p:cNvSpPr/>
          <p:nvPr/>
        </p:nvSpPr>
        <p:spPr>
          <a:xfrm>
            <a:off x="8392634" y="6421353"/>
            <a:ext cx="1728467" cy="1728467"/>
          </a:xfrm>
          <a:custGeom>
            <a:avLst/>
            <a:gdLst/>
            <a:ahLst/>
            <a:cxnLst/>
            <a:rect l="l" t="t" r="r" b="b"/>
            <a:pathLst>
              <a:path w="1728467" h="1728467">
                <a:moveTo>
                  <a:pt x="0" y="0"/>
                </a:moveTo>
                <a:lnTo>
                  <a:pt x="1728466" y="0"/>
                </a:lnTo>
                <a:lnTo>
                  <a:pt x="1728466" y="1728466"/>
                </a:lnTo>
                <a:lnTo>
                  <a:pt x="0" y="17284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TextBox 5"/>
          <p:cNvSpPr txBox="1"/>
          <p:nvPr/>
        </p:nvSpPr>
        <p:spPr>
          <a:xfrm>
            <a:off x="2562895" y="1277801"/>
            <a:ext cx="13162211" cy="887102"/>
          </a:xfrm>
          <a:prstGeom prst="rect">
            <a:avLst/>
          </a:prstGeom>
        </p:spPr>
        <p:txBody>
          <a:bodyPr lIns="0" tIns="0" rIns="0" bIns="0" rtlCol="0" anchor="t">
            <a:spAutoFit/>
          </a:bodyPr>
          <a:lstStyle/>
          <a:p>
            <a:pPr algn="ctr">
              <a:lnSpc>
                <a:spcPts val="7559"/>
              </a:lnSpc>
              <a:spcBef>
                <a:spcPct val="0"/>
              </a:spcBef>
            </a:pPr>
            <a:r>
              <a:rPr lang="en-US" sz="5350" b="1">
                <a:solidFill>
                  <a:srgbClr val="28590F"/>
                </a:solidFill>
                <a:latin typeface="Arial Bold"/>
                <a:ea typeface="Arial Bold"/>
                <a:cs typeface="Arial Bold"/>
                <a:sym typeface="Arial Bold"/>
              </a:rPr>
              <a:t>NACEL 2024 Findings Release</a:t>
            </a:r>
          </a:p>
        </p:txBody>
      </p:sp>
      <p:sp>
        <p:nvSpPr>
          <p:cNvPr id="6" name="TextBox 6"/>
          <p:cNvSpPr txBox="1"/>
          <p:nvPr/>
        </p:nvSpPr>
        <p:spPr>
          <a:xfrm>
            <a:off x="5643182" y="2250531"/>
            <a:ext cx="6929817" cy="655372"/>
          </a:xfrm>
          <a:prstGeom prst="rect">
            <a:avLst/>
          </a:prstGeom>
        </p:spPr>
        <p:txBody>
          <a:bodyPr wrap="square" lIns="0" tIns="0" rIns="0" bIns="0" rtlCol="0" anchor="t">
            <a:spAutoFit/>
          </a:bodyPr>
          <a:lstStyle/>
          <a:p>
            <a:pPr algn="ctr">
              <a:lnSpc>
                <a:spcPts val="5599"/>
              </a:lnSpc>
            </a:pPr>
            <a:r>
              <a:rPr lang="en-US" sz="3999">
                <a:solidFill>
                  <a:srgbClr val="28590F"/>
                </a:solidFill>
                <a:latin typeface="Arial"/>
                <a:ea typeface="Arial"/>
                <a:cs typeface="Arial"/>
                <a:sym typeface="Arial"/>
              </a:rPr>
              <a:t>Comms pack for stakeholders</a:t>
            </a:r>
          </a:p>
        </p:txBody>
      </p:sp>
      <p:sp>
        <p:nvSpPr>
          <p:cNvPr id="7" name="TextBox 7"/>
          <p:cNvSpPr txBox="1"/>
          <p:nvPr/>
        </p:nvSpPr>
        <p:spPr>
          <a:xfrm>
            <a:off x="5861860" y="9163050"/>
            <a:ext cx="7209234" cy="469900"/>
          </a:xfrm>
          <a:prstGeom prst="rect">
            <a:avLst/>
          </a:prstGeom>
        </p:spPr>
        <p:txBody>
          <a:bodyPr lIns="0" tIns="0" rIns="0" bIns="0" rtlCol="0" anchor="t">
            <a:spAutoFit/>
          </a:bodyPr>
          <a:lstStyle/>
          <a:p>
            <a:pPr algn="ctr">
              <a:lnSpc>
                <a:spcPts val="3499"/>
              </a:lnSpc>
            </a:pPr>
            <a:r>
              <a:rPr lang="en-US" sz="2499">
                <a:solidFill>
                  <a:srgbClr val="28590F"/>
                </a:solidFill>
                <a:latin typeface="Arial"/>
                <a:ea typeface="Arial"/>
                <a:cs typeface="Arial"/>
                <a:sym typeface="Arial"/>
              </a:rPr>
              <a:t>Any queries - contact </a:t>
            </a:r>
            <a:r>
              <a:rPr lang="en-US" sz="2499" u="sng">
                <a:solidFill>
                  <a:srgbClr val="28590F"/>
                </a:solidFill>
                <a:latin typeface="Arial"/>
                <a:ea typeface="Arial"/>
                <a:cs typeface="Arial"/>
                <a:sym typeface="Arial"/>
                <a:hlinkClick r:id="rId6" tooltip="mailto:nhsbn.nacelsupport@nhs.net"/>
              </a:rPr>
              <a:t>nhsbn.nacelsupport@nhs.net</a:t>
            </a:r>
          </a:p>
        </p:txBody>
      </p:sp>
      <p:sp>
        <p:nvSpPr>
          <p:cNvPr id="8" name="TextBox 8"/>
          <p:cNvSpPr txBox="1"/>
          <p:nvPr/>
        </p:nvSpPr>
        <p:spPr>
          <a:xfrm>
            <a:off x="2926641" y="3934212"/>
            <a:ext cx="12660453" cy="1567289"/>
          </a:xfrm>
          <a:prstGeom prst="rect">
            <a:avLst/>
          </a:prstGeom>
        </p:spPr>
        <p:txBody>
          <a:bodyPr lIns="0" tIns="0" rIns="0" bIns="0" rtlCol="0" anchor="t">
            <a:spAutoFit/>
          </a:bodyPr>
          <a:lstStyle/>
          <a:p>
            <a:pPr algn="ctr">
              <a:lnSpc>
                <a:spcPts val="4199"/>
              </a:lnSpc>
            </a:pPr>
            <a:r>
              <a:rPr lang="en-US" sz="2950" dirty="0">
                <a:solidFill>
                  <a:srgbClr val="28590F"/>
                </a:solidFill>
                <a:latin typeface="Arial"/>
                <a:ea typeface="Arial"/>
                <a:cs typeface="Arial"/>
                <a:sym typeface="Arial"/>
              </a:rPr>
              <a:t>The NACEL 2024 State of the Nations Report &amp; Patient and Carer Tool is now available, providing key insights and recommendations for quality end-of-life care. </a:t>
            </a:r>
          </a:p>
        </p:txBody>
      </p:sp>
      <p:sp>
        <p:nvSpPr>
          <p:cNvPr id="9" name="TextBox 9"/>
          <p:cNvSpPr txBox="1"/>
          <p:nvPr/>
        </p:nvSpPr>
        <p:spPr>
          <a:xfrm>
            <a:off x="5138644" y="5703801"/>
            <a:ext cx="8236446" cy="561975"/>
          </a:xfrm>
          <a:prstGeom prst="rect">
            <a:avLst/>
          </a:prstGeom>
        </p:spPr>
        <p:txBody>
          <a:bodyPr lIns="0" tIns="0" rIns="0" bIns="0" rtlCol="0" anchor="t">
            <a:spAutoFit/>
          </a:bodyPr>
          <a:lstStyle/>
          <a:p>
            <a:pPr algn="ctr">
              <a:lnSpc>
                <a:spcPts val="4199"/>
              </a:lnSpc>
            </a:pPr>
            <a:r>
              <a:rPr lang="en-US" sz="2999">
                <a:solidFill>
                  <a:srgbClr val="28590F"/>
                </a:solidFill>
                <a:latin typeface="Arial"/>
                <a:ea typeface="Arial"/>
                <a:cs typeface="Arial"/>
                <a:sym typeface="Arial"/>
              </a:rPr>
              <a:t>Please share with your networks - #NACEL2024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940" y="9000318"/>
            <a:ext cx="3882076" cy="1128228"/>
          </a:xfrm>
          <a:custGeom>
            <a:avLst/>
            <a:gdLst/>
            <a:ahLst/>
            <a:cxnLst/>
            <a:rect l="l" t="t" r="r" b="b"/>
            <a:pathLst>
              <a:path w="3882076" h="1128228">
                <a:moveTo>
                  <a:pt x="0" y="0"/>
                </a:moveTo>
                <a:lnTo>
                  <a:pt x="3882077" y="0"/>
                </a:lnTo>
                <a:lnTo>
                  <a:pt x="3882077" y="1128228"/>
                </a:lnTo>
                <a:lnTo>
                  <a:pt x="0" y="1128228"/>
                </a:lnTo>
                <a:lnTo>
                  <a:pt x="0" y="0"/>
                </a:lnTo>
                <a:close/>
              </a:path>
            </a:pathLst>
          </a:custGeom>
          <a:blipFill>
            <a:blip r:embed="rId2"/>
            <a:stretch>
              <a:fillRect/>
            </a:stretch>
          </a:blipFill>
        </p:spPr>
        <p:txBody>
          <a:bodyPr/>
          <a:lstStyle/>
          <a:p>
            <a:endParaRPr lang="en-GB"/>
          </a:p>
        </p:txBody>
      </p:sp>
      <p:sp>
        <p:nvSpPr>
          <p:cNvPr id="3" name="Freeform 3"/>
          <p:cNvSpPr/>
          <p:nvPr/>
        </p:nvSpPr>
        <p:spPr>
          <a:xfrm>
            <a:off x="16423014" y="8455975"/>
            <a:ext cx="1672572" cy="1672572"/>
          </a:xfrm>
          <a:custGeom>
            <a:avLst/>
            <a:gdLst/>
            <a:ahLst/>
            <a:cxnLst/>
            <a:rect l="l" t="t" r="r" b="b"/>
            <a:pathLst>
              <a:path w="1672572" h="1672572">
                <a:moveTo>
                  <a:pt x="0" y="0"/>
                </a:moveTo>
                <a:lnTo>
                  <a:pt x="1672572" y="0"/>
                </a:lnTo>
                <a:lnTo>
                  <a:pt x="1672572" y="1672571"/>
                </a:lnTo>
                <a:lnTo>
                  <a:pt x="0" y="1672571"/>
                </a:lnTo>
                <a:lnTo>
                  <a:pt x="0" y="0"/>
                </a:lnTo>
                <a:close/>
              </a:path>
            </a:pathLst>
          </a:custGeom>
          <a:blipFill>
            <a:blip r:embed="rId3"/>
            <a:stretch>
              <a:fillRect/>
            </a:stretch>
          </a:blipFill>
        </p:spPr>
        <p:txBody>
          <a:bodyPr/>
          <a:lstStyle/>
          <a:p>
            <a:endParaRPr lang="en-GB"/>
          </a:p>
        </p:txBody>
      </p:sp>
      <p:sp>
        <p:nvSpPr>
          <p:cNvPr id="4" name="Freeform 4"/>
          <p:cNvSpPr/>
          <p:nvPr/>
        </p:nvSpPr>
        <p:spPr>
          <a:xfrm>
            <a:off x="1620515" y="541500"/>
            <a:ext cx="950925" cy="972320"/>
          </a:xfrm>
          <a:custGeom>
            <a:avLst/>
            <a:gdLst/>
            <a:ahLst/>
            <a:cxnLst/>
            <a:rect l="l" t="t" r="r" b="b"/>
            <a:pathLst>
              <a:path w="950925" h="972320">
                <a:moveTo>
                  <a:pt x="0" y="0"/>
                </a:moveTo>
                <a:lnTo>
                  <a:pt x="950924" y="0"/>
                </a:lnTo>
                <a:lnTo>
                  <a:pt x="950924" y="972321"/>
                </a:lnTo>
                <a:lnTo>
                  <a:pt x="0" y="972321"/>
                </a:lnTo>
                <a:lnTo>
                  <a:pt x="0" y="0"/>
                </a:lnTo>
                <a:close/>
              </a:path>
            </a:pathLst>
          </a:custGeom>
          <a:blipFill>
            <a:blip r:embed="rId4"/>
            <a:stretch>
              <a:fillRect/>
            </a:stretch>
          </a:blipFill>
        </p:spPr>
        <p:txBody>
          <a:bodyPr/>
          <a:lstStyle/>
          <a:p>
            <a:endParaRPr lang="en-GB"/>
          </a:p>
        </p:txBody>
      </p:sp>
      <p:grpSp>
        <p:nvGrpSpPr>
          <p:cNvPr id="5" name="Group 5"/>
          <p:cNvGrpSpPr/>
          <p:nvPr/>
        </p:nvGrpSpPr>
        <p:grpSpPr>
          <a:xfrm>
            <a:off x="879238" y="3539974"/>
            <a:ext cx="16463432" cy="2474476"/>
            <a:chOff x="0" y="0"/>
            <a:chExt cx="4336048" cy="443855"/>
          </a:xfrm>
        </p:grpSpPr>
        <p:sp>
          <p:nvSpPr>
            <p:cNvPr id="6" name="Freeform 6"/>
            <p:cNvSpPr/>
            <p:nvPr/>
          </p:nvSpPr>
          <p:spPr>
            <a:xfrm>
              <a:off x="0" y="0"/>
              <a:ext cx="4336048" cy="443855"/>
            </a:xfrm>
            <a:custGeom>
              <a:avLst/>
              <a:gdLst/>
              <a:ahLst/>
              <a:cxnLst/>
              <a:rect l="l" t="t" r="r" b="b"/>
              <a:pathLst>
                <a:path w="4336048" h="443855">
                  <a:moveTo>
                    <a:pt x="0" y="0"/>
                  </a:moveTo>
                  <a:lnTo>
                    <a:pt x="4336048" y="0"/>
                  </a:lnTo>
                  <a:lnTo>
                    <a:pt x="4336048" y="443855"/>
                  </a:lnTo>
                  <a:lnTo>
                    <a:pt x="0" y="443855"/>
                  </a:lnTo>
                  <a:close/>
                </a:path>
              </a:pathLst>
            </a:custGeom>
            <a:solidFill>
              <a:srgbClr val="FFFFFF"/>
            </a:solidFill>
            <a:ln w="38100" cap="sq">
              <a:solidFill>
                <a:srgbClr val="28590F"/>
              </a:solidFill>
              <a:prstDash val="solid"/>
              <a:miter/>
            </a:ln>
          </p:spPr>
          <p:txBody>
            <a:bodyPr/>
            <a:lstStyle/>
            <a:p>
              <a:endParaRPr lang="en-GB"/>
            </a:p>
          </p:txBody>
        </p:sp>
        <p:sp>
          <p:nvSpPr>
            <p:cNvPr id="7" name="TextBox 7"/>
            <p:cNvSpPr txBox="1"/>
            <p:nvPr/>
          </p:nvSpPr>
          <p:spPr>
            <a:xfrm>
              <a:off x="0" y="-95250"/>
              <a:ext cx="4336048" cy="539105"/>
            </a:xfrm>
            <a:prstGeom prst="rect">
              <a:avLst/>
            </a:prstGeom>
          </p:spPr>
          <p:txBody>
            <a:bodyPr lIns="50800" tIns="50800" rIns="50800" bIns="50800" rtlCol="0" anchor="ctr"/>
            <a:lstStyle/>
            <a:p>
              <a:pPr algn="ctr">
                <a:lnSpc>
                  <a:spcPts val="3499"/>
                </a:lnSpc>
              </a:pPr>
              <a:endParaRPr/>
            </a:p>
          </p:txBody>
        </p:sp>
      </p:grpSp>
      <p:sp>
        <p:nvSpPr>
          <p:cNvPr id="8" name="TextBox 8"/>
          <p:cNvSpPr txBox="1"/>
          <p:nvPr/>
        </p:nvSpPr>
        <p:spPr>
          <a:xfrm>
            <a:off x="5861860" y="9163050"/>
            <a:ext cx="7209234" cy="469900"/>
          </a:xfrm>
          <a:prstGeom prst="rect">
            <a:avLst/>
          </a:prstGeom>
        </p:spPr>
        <p:txBody>
          <a:bodyPr lIns="0" tIns="0" rIns="0" bIns="0" rtlCol="0" anchor="t">
            <a:spAutoFit/>
          </a:bodyPr>
          <a:lstStyle/>
          <a:p>
            <a:pPr algn="ctr">
              <a:lnSpc>
                <a:spcPts val="3499"/>
              </a:lnSpc>
            </a:pPr>
            <a:r>
              <a:rPr lang="en-US" sz="2499">
                <a:solidFill>
                  <a:srgbClr val="28590F"/>
                </a:solidFill>
                <a:latin typeface="Arial"/>
                <a:ea typeface="Arial"/>
                <a:cs typeface="Arial"/>
                <a:sym typeface="Arial"/>
              </a:rPr>
              <a:t>Any queries - contact </a:t>
            </a:r>
            <a:r>
              <a:rPr lang="en-US" sz="2499" u="sng">
                <a:solidFill>
                  <a:srgbClr val="28590F"/>
                </a:solidFill>
                <a:latin typeface="Arial"/>
                <a:ea typeface="Arial"/>
                <a:cs typeface="Arial"/>
                <a:sym typeface="Arial"/>
                <a:hlinkClick r:id="rId5" tooltip="mailto:nhsbn.nacelsupport@nhs.net"/>
              </a:rPr>
              <a:t>nhsbn.nacelsupport@nhs.net</a:t>
            </a:r>
          </a:p>
        </p:txBody>
      </p:sp>
      <p:sp>
        <p:nvSpPr>
          <p:cNvPr id="9" name="TextBox 9"/>
          <p:cNvSpPr txBox="1"/>
          <p:nvPr/>
        </p:nvSpPr>
        <p:spPr>
          <a:xfrm>
            <a:off x="4294302" y="495040"/>
            <a:ext cx="9769376" cy="1024892"/>
          </a:xfrm>
          <a:prstGeom prst="rect">
            <a:avLst/>
          </a:prstGeom>
        </p:spPr>
        <p:txBody>
          <a:bodyPr lIns="0" tIns="0" rIns="0" bIns="0" rtlCol="0" anchor="t">
            <a:spAutoFit/>
          </a:bodyPr>
          <a:lstStyle/>
          <a:p>
            <a:pPr algn="ctr">
              <a:lnSpc>
                <a:spcPts val="7559"/>
              </a:lnSpc>
              <a:spcBef>
                <a:spcPct val="0"/>
              </a:spcBef>
            </a:pPr>
            <a:r>
              <a:rPr lang="en-US" sz="5399" b="1">
                <a:solidFill>
                  <a:srgbClr val="28590F"/>
                </a:solidFill>
                <a:latin typeface="Arial Bold"/>
                <a:ea typeface="Arial Bold"/>
                <a:cs typeface="Arial Bold"/>
                <a:sym typeface="Arial Bold"/>
              </a:rPr>
              <a:t>Twitter/X content suggestions</a:t>
            </a:r>
          </a:p>
        </p:txBody>
      </p:sp>
      <p:sp>
        <p:nvSpPr>
          <p:cNvPr id="10" name="TextBox 10"/>
          <p:cNvSpPr txBox="1"/>
          <p:nvPr/>
        </p:nvSpPr>
        <p:spPr>
          <a:xfrm>
            <a:off x="947057" y="2121397"/>
            <a:ext cx="16230600" cy="1404936"/>
          </a:xfrm>
          <a:prstGeom prst="rect">
            <a:avLst/>
          </a:prstGeom>
        </p:spPr>
        <p:txBody>
          <a:bodyPr lIns="0" tIns="0" rIns="0" bIns="0" rtlCol="0" anchor="t">
            <a:spAutoFit/>
          </a:bodyPr>
          <a:lstStyle/>
          <a:p>
            <a:pPr>
              <a:lnSpc>
                <a:spcPts val="2800"/>
              </a:lnSpc>
            </a:pPr>
            <a:r>
              <a:rPr lang="en-US" sz="2000" dirty="0">
                <a:solidFill>
                  <a:srgbClr val="000000"/>
                </a:solidFill>
                <a:latin typeface="Arial"/>
                <a:ea typeface="Arial"/>
                <a:cs typeface="Arial"/>
                <a:sym typeface="Arial"/>
              </a:rPr>
              <a:t>The NACEL 2024 State of the Nations Report &amp; Patient and Carer Tool will be embargoed until </a:t>
            </a:r>
            <a:r>
              <a:rPr lang="en-US" sz="2000" b="1" dirty="0">
                <a:solidFill>
                  <a:srgbClr val="000000"/>
                </a:solidFill>
                <a:latin typeface="Arial Bold"/>
                <a:ea typeface="Arial Bold"/>
                <a:cs typeface="Arial Bold"/>
                <a:sym typeface="Arial Bold"/>
              </a:rPr>
              <a:t>09:30 on Thursday 14th August</a:t>
            </a:r>
            <a:r>
              <a:rPr lang="en-US" sz="2000" dirty="0">
                <a:solidFill>
                  <a:srgbClr val="000000"/>
                </a:solidFill>
                <a:latin typeface="Arial"/>
                <a:ea typeface="Arial"/>
                <a:cs typeface="Arial"/>
                <a:sym typeface="Arial"/>
              </a:rPr>
              <a:t>. We have provided some suggested tweets below for use from Thursday 14th August 2025. </a:t>
            </a:r>
            <a:r>
              <a:rPr lang="en-US" sz="2000" b="1" dirty="0">
                <a:solidFill>
                  <a:srgbClr val="000000"/>
                </a:solidFill>
                <a:latin typeface="Arial Bold"/>
                <a:ea typeface="Arial Bold"/>
                <a:cs typeface="Arial Bold"/>
                <a:sym typeface="Arial Bold"/>
              </a:rPr>
              <a:t>Don’t forget to follow, tag and retweet us! @nhsbenchmarking.  </a:t>
            </a:r>
          </a:p>
          <a:p>
            <a:pPr algn="just">
              <a:lnSpc>
                <a:spcPts val="2800"/>
              </a:lnSpc>
            </a:pPr>
            <a:endParaRPr lang="en-US" sz="2000" b="1" dirty="0">
              <a:solidFill>
                <a:srgbClr val="000000"/>
              </a:solidFill>
              <a:latin typeface="Arial Bold"/>
              <a:ea typeface="Arial Bold"/>
              <a:cs typeface="Arial Bold"/>
              <a:sym typeface="Arial Bold"/>
            </a:endParaRPr>
          </a:p>
        </p:txBody>
      </p:sp>
      <p:sp>
        <p:nvSpPr>
          <p:cNvPr id="11" name="TextBox 11"/>
          <p:cNvSpPr txBox="1"/>
          <p:nvPr/>
        </p:nvSpPr>
        <p:spPr>
          <a:xfrm>
            <a:off x="1073531" y="3752943"/>
            <a:ext cx="15954880" cy="2123082"/>
          </a:xfrm>
          <a:prstGeom prst="rect">
            <a:avLst/>
          </a:prstGeom>
        </p:spPr>
        <p:txBody>
          <a:bodyPr lIns="0" tIns="0" rIns="0" bIns="0" rtlCol="0" anchor="t">
            <a:spAutoFit/>
          </a:bodyPr>
          <a:lstStyle/>
          <a:p>
            <a:pPr algn="just">
              <a:lnSpc>
                <a:spcPts val="2800"/>
              </a:lnSpc>
              <a:spcBef>
                <a:spcPct val="0"/>
              </a:spcBef>
            </a:pPr>
            <a:r>
              <a:rPr lang="en-US" sz="2000" u="none" strike="noStrike" dirty="0">
                <a:solidFill>
                  <a:srgbClr val="000000"/>
                </a:solidFill>
                <a:latin typeface="Arial"/>
                <a:ea typeface="Arial"/>
                <a:cs typeface="Arial"/>
                <a:sym typeface="Arial"/>
              </a:rPr>
              <a:t>📢 Just published! </a:t>
            </a:r>
            <a:r>
              <a:rPr lang="en-US" sz="2000" dirty="0">
                <a:solidFill>
                  <a:srgbClr val="000000"/>
                </a:solidFill>
                <a:latin typeface="Arial"/>
                <a:ea typeface="Arial"/>
                <a:cs typeface="Arial"/>
                <a:sym typeface="Arial"/>
              </a:rPr>
              <a:t>A Patient and Carer Tool supports </a:t>
            </a:r>
            <a:r>
              <a:rPr lang="en-GB" sz="2000" dirty="0">
                <a:solidFill>
                  <a:srgbClr val="000000"/>
                </a:solidFill>
                <a:latin typeface="Arial"/>
                <a:ea typeface="Arial"/>
                <a:cs typeface="Arial"/>
                <a:sym typeface="Arial"/>
              </a:rPr>
              <a:t>patients and families understand the latest audit results, providing further transparency into the quality of care at the end of life across acute and community hospitals</a:t>
            </a:r>
            <a:r>
              <a:rPr lang="en-US" sz="2000" dirty="0">
                <a:solidFill>
                  <a:srgbClr val="000000"/>
                </a:solidFill>
                <a:latin typeface="Arial"/>
                <a:ea typeface="Arial"/>
                <a:cs typeface="Arial"/>
                <a:sym typeface="Arial"/>
              </a:rPr>
              <a:t>. </a:t>
            </a:r>
            <a:r>
              <a:rPr lang="en-US" sz="2000" u="none" strike="noStrike" dirty="0">
                <a:solidFill>
                  <a:srgbClr val="000000"/>
                </a:solidFill>
                <a:latin typeface="Arial"/>
                <a:ea typeface="Arial"/>
                <a:cs typeface="Arial"/>
                <a:sym typeface="Arial"/>
              </a:rPr>
              <a:t>The NACEL 2024 State of the Nations Report offers vital recommendations to improve end of life care across the </a:t>
            </a:r>
            <a:r>
              <a:rPr lang="en-US" sz="2000" u="none" strike="noStrike">
                <a:solidFill>
                  <a:srgbClr val="000000"/>
                </a:solidFill>
                <a:latin typeface="Arial"/>
                <a:ea typeface="Arial"/>
                <a:cs typeface="Arial"/>
                <a:sym typeface="Arial"/>
              </a:rPr>
              <a:t>UK.</a:t>
            </a:r>
            <a:r>
              <a:rPr lang="en-US" sz="2000">
                <a:solidFill>
                  <a:srgbClr val="000000"/>
                </a:solidFill>
                <a:latin typeface="Arial"/>
                <a:ea typeface="Arial"/>
                <a:cs typeface="Arial"/>
                <a:sym typeface="Arial"/>
              </a:rPr>
              <a:t> </a:t>
            </a:r>
            <a:r>
              <a:rPr lang="en-US" sz="2000" dirty="0">
                <a:solidFill>
                  <a:srgbClr val="000000"/>
                </a:solidFill>
                <a:highlight>
                  <a:srgbClr val="C0C0C0"/>
                </a:highlight>
                <a:latin typeface="Arial"/>
                <a:ea typeface="Arial"/>
                <a:cs typeface="Arial"/>
                <a:sym typeface="Arial"/>
              </a:rPr>
              <a:t>@</a:t>
            </a:r>
            <a:r>
              <a:rPr lang="en-US" sz="2000" u="none" strike="noStrike" dirty="0">
                <a:solidFill>
                  <a:srgbClr val="000000"/>
                </a:solidFill>
                <a:highlight>
                  <a:srgbClr val="C0C0C0"/>
                </a:highlight>
                <a:latin typeface="Arial"/>
                <a:ea typeface="Arial"/>
                <a:cs typeface="Arial"/>
                <a:sym typeface="Arial"/>
              </a:rPr>
              <a:t>YourOrganisation</a:t>
            </a:r>
            <a:r>
              <a:rPr lang="en-US" sz="2000" u="none" strike="noStrike" dirty="0">
                <a:solidFill>
                  <a:srgbClr val="000000"/>
                </a:solidFill>
                <a:latin typeface="Arial"/>
                <a:ea typeface="Arial"/>
                <a:cs typeface="Arial"/>
                <a:sym typeface="Arial"/>
              </a:rPr>
              <a:t> is proud to support this essential work to ensure dignity, compassion, and quality for all at the end of life.</a:t>
            </a:r>
          </a:p>
          <a:p>
            <a:pPr marL="0" lvl="0" indent="0" algn="just">
              <a:lnSpc>
                <a:spcPts val="2800"/>
              </a:lnSpc>
              <a:spcBef>
                <a:spcPct val="0"/>
              </a:spcBef>
            </a:pPr>
            <a:r>
              <a:rPr lang="en-US" sz="2000" u="none" strike="noStrike" dirty="0">
                <a:solidFill>
                  <a:srgbClr val="000000"/>
                </a:solidFill>
                <a:latin typeface="Arial"/>
                <a:ea typeface="Arial"/>
                <a:cs typeface="Arial"/>
                <a:sym typeface="Arial"/>
              </a:rPr>
              <a:t>👉</a:t>
            </a:r>
            <a:r>
              <a:rPr lang="en-US" sz="2000" u="sng" strike="noStrike" dirty="0">
                <a:solidFill>
                  <a:srgbClr val="000000"/>
                </a:solidFill>
                <a:latin typeface="Arial"/>
                <a:ea typeface="Arial"/>
                <a:cs typeface="Arial"/>
                <a:sym typeface="Arial"/>
                <a:hlinkClick r:id="rId6" tooltip="https://www.nacel.nhs.uk/outputs"/>
              </a:rPr>
              <a:t>www.nacel.nhs.uk/outputs</a:t>
            </a:r>
            <a:endParaRPr lang="en-US" sz="2000" u="sng" strike="noStrike" dirty="0">
              <a:solidFill>
                <a:srgbClr val="000000"/>
              </a:solidFill>
              <a:latin typeface="Arial"/>
              <a:ea typeface="Arial"/>
              <a:cs typeface="Arial"/>
              <a:hlinkClick r:id="rId6"/>
            </a:endParaRPr>
          </a:p>
          <a:p>
            <a:pPr marL="0" lvl="0" indent="0" algn="just">
              <a:lnSpc>
                <a:spcPts val="2800"/>
              </a:lnSpc>
              <a:spcBef>
                <a:spcPct val="0"/>
              </a:spcBef>
            </a:pPr>
            <a:r>
              <a:rPr lang="en-US" sz="2000" u="none" strike="noStrike" dirty="0">
                <a:solidFill>
                  <a:srgbClr val="000000"/>
                </a:solidFill>
                <a:latin typeface="Arial"/>
                <a:ea typeface="Arial"/>
                <a:cs typeface="Arial"/>
                <a:sym typeface="Arial"/>
              </a:rPr>
              <a:t>#NACEL2024 #EoLC</a:t>
            </a:r>
            <a:endParaRPr lang="en-US" sz="2000" u="none" strike="noStrike" dirty="0">
              <a:solidFill>
                <a:srgbClr val="000000"/>
              </a:solidFill>
              <a:latin typeface="Arial"/>
              <a:ea typeface="Arial"/>
              <a:cs typeface="Arial"/>
            </a:endParaRPr>
          </a:p>
        </p:txBody>
      </p:sp>
      <p:grpSp>
        <p:nvGrpSpPr>
          <p:cNvPr id="12" name="Group 12"/>
          <p:cNvGrpSpPr/>
          <p:nvPr/>
        </p:nvGrpSpPr>
        <p:grpSpPr>
          <a:xfrm>
            <a:off x="879238" y="6373279"/>
            <a:ext cx="16463432" cy="1685261"/>
            <a:chOff x="0" y="0"/>
            <a:chExt cx="4336048" cy="443855"/>
          </a:xfrm>
        </p:grpSpPr>
        <p:sp>
          <p:nvSpPr>
            <p:cNvPr id="13" name="Freeform 13"/>
            <p:cNvSpPr/>
            <p:nvPr/>
          </p:nvSpPr>
          <p:spPr>
            <a:xfrm>
              <a:off x="0" y="0"/>
              <a:ext cx="4336048" cy="443855"/>
            </a:xfrm>
            <a:custGeom>
              <a:avLst/>
              <a:gdLst/>
              <a:ahLst/>
              <a:cxnLst/>
              <a:rect l="l" t="t" r="r" b="b"/>
              <a:pathLst>
                <a:path w="4336048" h="443855">
                  <a:moveTo>
                    <a:pt x="0" y="0"/>
                  </a:moveTo>
                  <a:lnTo>
                    <a:pt x="4336048" y="0"/>
                  </a:lnTo>
                  <a:lnTo>
                    <a:pt x="4336048" y="443855"/>
                  </a:lnTo>
                  <a:lnTo>
                    <a:pt x="0" y="443855"/>
                  </a:lnTo>
                  <a:close/>
                </a:path>
              </a:pathLst>
            </a:custGeom>
            <a:solidFill>
              <a:srgbClr val="FFFFFF"/>
            </a:solidFill>
            <a:ln w="38100" cap="sq">
              <a:solidFill>
                <a:srgbClr val="28590F"/>
              </a:solidFill>
              <a:prstDash val="solid"/>
              <a:miter/>
            </a:ln>
          </p:spPr>
          <p:txBody>
            <a:bodyPr/>
            <a:lstStyle/>
            <a:p>
              <a:endParaRPr lang="en-GB"/>
            </a:p>
          </p:txBody>
        </p:sp>
        <p:sp>
          <p:nvSpPr>
            <p:cNvPr id="14" name="TextBox 14"/>
            <p:cNvSpPr txBox="1"/>
            <p:nvPr/>
          </p:nvSpPr>
          <p:spPr>
            <a:xfrm>
              <a:off x="0" y="-95250"/>
              <a:ext cx="4336048" cy="539105"/>
            </a:xfrm>
            <a:prstGeom prst="rect">
              <a:avLst/>
            </a:prstGeom>
          </p:spPr>
          <p:txBody>
            <a:bodyPr lIns="50800" tIns="50800" rIns="50800" bIns="50800" rtlCol="0" anchor="ctr"/>
            <a:lstStyle/>
            <a:p>
              <a:pPr algn="ctr">
                <a:lnSpc>
                  <a:spcPts val="3499"/>
                </a:lnSpc>
              </a:pPr>
              <a:endParaRPr/>
            </a:p>
          </p:txBody>
        </p:sp>
      </p:grpSp>
      <p:sp>
        <p:nvSpPr>
          <p:cNvPr id="15" name="TextBox 15"/>
          <p:cNvSpPr txBox="1"/>
          <p:nvPr/>
        </p:nvSpPr>
        <p:spPr>
          <a:xfrm>
            <a:off x="1073531" y="6499721"/>
            <a:ext cx="16036307" cy="1404936"/>
          </a:xfrm>
          <a:prstGeom prst="rect">
            <a:avLst/>
          </a:prstGeom>
        </p:spPr>
        <p:txBody>
          <a:bodyPr lIns="0" tIns="0" rIns="0" bIns="0" rtlCol="0" anchor="t">
            <a:spAutoFit/>
          </a:bodyPr>
          <a:lstStyle/>
          <a:p>
            <a:pPr algn="l">
              <a:lnSpc>
                <a:spcPts val="2800"/>
              </a:lnSpc>
            </a:pPr>
            <a:r>
              <a:rPr lang="en-US" sz="2000" dirty="0">
                <a:solidFill>
                  <a:srgbClr val="000000"/>
                </a:solidFill>
                <a:latin typeface="Arial"/>
                <a:ea typeface="Arial"/>
                <a:cs typeface="Arial"/>
                <a:sym typeface="Arial"/>
              </a:rPr>
              <a:t>The findings from the new NACEL 2024 State of the Nations Report are a must-read for everyone working in healthcare. </a:t>
            </a:r>
            <a:r>
              <a:rPr lang="en-US" sz="2000" dirty="0">
                <a:solidFill>
                  <a:srgbClr val="000000"/>
                </a:solidFill>
                <a:highlight>
                  <a:srgbClr val="C0C0C0"/>
                </a:highlight>
                <a:latin typeface="Arial"/>
                <a:ea typeface="Arial"/>
                <a:cs typeface="Arial"/>
                <a:sym typeface="Arial"/>
              </a:rPr>
              <a:t>@YourOrganisation </a:t>
            </a:r>
            <a:r>
              <a:rPr lang="en-US" sz="2000" dirty="0">
                <a:solidFill>
                  <a:srgbClr val="000000"/>
                </a:solidFill>
                <a:latin typeface="Arial"/>
                <a:ea typeface="Arial"/>
                <a:cs typeface="Arial"/>
                <a:sym typeface="Arial"/>
              </a:rPr>
              <a:t>urges our networks to explore how we can collectively raise the standard of end of life care for patients and their families.</a:t>
            </a:r>
          </a:p>
          <a:p>
            <a:pPr algn="l">
              <a:lnSpc>
                <a:spcPts val="2800"/>
              </a:lnSpc>
            </a:pPr>
            <a:r>
              <a:rPr lang="en-US" sz="2000" dirty="0">
                <a:solidFill>
                  <a:srgbClr val="000000"/>
                </a:solidFill>
                <a:latin typeface="Arial"/>
                <a:ea typeface="Arial"/>
                <a:cs typeface="Arial"/>
                <a:sym typeface="Arial"/>
              </a:rPr>
              <a:t> 📘 Read the report: </a:t>
            </a:r>
            <a:r>
              <a:rPr lang="en-US" sz="2000" u="sng" dirty="0">
                <a:solidFill>
                  <a:srgbClr val="000000"/>
                </a:solidFill>
                <a:latin typeface="Arial"/>
                <a:ea typeface="Arial"/>
                <a:cs typeface="Arial"/>
                <a:sym typeface="Arial"/>
                <a:hlinkClick r:id="rId6" tooltip="https://www.nacel.nhs.uk/outputs"/>
              </a:rPr>
              <a:t>www.nacel.nhs.uk/outputs</a:t>
            </a:r>
            <a:endParaRPr lang="en-US" sz="2000" u="sng" dirty="0">
              <a:solidFill>
                <a:srgbClr val="000000"/>
              </a:solidFill>
              <a:latin typeface="Arial"/>
              <a:ea typeface="Arial"/>
              <a:cs typeface="Arial"/>
              <a:hlinkClick r:id="rId6"/>
            </a:endParaRPr>
          </a:p>
          <a:p>
            <a:pPr algn="l">
              <a:lnSpc>
                <a:spcPts val="2800"/>
              </a:lnSpc>
            </a:pPr>
            <a:r>
              <a:rPr lang="en-US" sz="2000" dirty="0">
                <a:solidFill>
                  <a:srgbClr val="000000"/>
                </a:solidFill>
                <a:latin typeface="Arial"/>
                <a:ea typeface="Arial"/>
                <a:cs typeface="Arial"/>
                <a:sym typeface="Arial"/>
              </a:rPr>
              <a:t>#NACEL2024 #EoLC</a:t>
            </a:r>
            <a:endParaRPr lang="en-US" sz="2000" dirty="0">
              <a:solidFill>
                <a:srgbClr val="000000"/>
              </a:solidFill>
              <a:latin typeface="Arial"/>
              <a:ea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940" y="9000318"/>
            <a:ext cx="3882076" cy="1128228"/>
          </a:xfrm>
          <a:custGeom>
            <a:avLst/>
            <a:gdLst/>
            <a:ahLst/>
            <a:cxnLst/>
            <a:rect l="l" t="t" r="r" b="b"/>
            <a:pathLst>
              <a:path w="3882076" h="1128228">
                <a:moveTo>
                  <a:pt x="0" y="0"/>
                </a:moveTo>
                <a:lnTo>
                  <a:pt x="3882077" y="0"/>
                </a:lnTo>
                <a:lnTo>
                  <a:pt x="3882077" y="1128228"/>
                </a:lnTo>
                <a:lnTo>
                  <a:pt x="0" y="1128228"/>
                </a:lnTo>
                <a:lnTo>
                  <a:pt x="0" y="0"/>
                </a:lnTo>
                <a:close/>
              </a:path>
            </a:pathLst>
          </a:custGeom>
          <a:blipFill>
            <a:blip r:embed="rId2"/>
            <a:stretch>
              <a:fillRect/>
            </a:stretch>
          </a:blipFill>
        </p:spPr>
        <p:txBody>
          <a:bodyPr/>
          <a:lstStyle/>
          <a:p>
            <a:endParaRPr lang="en-GB"/>
          </a:p>
        </p:txBody>
      </p:sp>
      <p:sp>
        <p:nvSpPr>
          <p:cNvPr id="3" name="Freeform 3"/>
          <p:cNvSpPr/>
          <p:nvPr/>
        </p:nvSpPr>
        <p:spPr>
          <a:xfrm>
            <a:off x="16423014" y="8455975"/>
            <a:ext cx="1672572" cy="1672572"/>
          </a:xfrm>
          <a:custGeom>
            <a:avLst/>
            <a:gdLst/>
            <a:ahLst/>
            <a:cxnLst/>
            <a:rect l="l" t="t" r="r" b="b"/>
            <a:pathLst>
              <a:path w="1672572" h="1672572">
                <a:moveTo>
                  <a:pt x="0" y="0"/>
                </a:moveTo>
                <a:lnTo>
                  <a:pt x="1672572" y="0"/>
                </a:lnTo>
                <a:lnTo>
                  <a:pt x="1672572" y="1672571"/>
                </a:lnTo>
                <a:lnTo>
                  <a:pt x="0" y="1672571"/>
                </a:lnTo>
                <a:lnTo>
                  <a:pt x="0" y="0"/>
                </a:lnTo>
                <a:close/>
              </a:path>
            </a:pathLst>
          </a:custGeom>
          <a:blipFill>
            <a:blip r:embed="rId3"/>
            <a:stretch>
              <a:fillRect/>
            </a:stretch>
          </a:blipFill>
        </p:spPr>
        <p:txBody>
          <a:bodyPr/>
          <a:lstStyle/>
          <a:p>
            <a:endParaRPr lang="en-GB"/>
          </a:p>
        </p:txBody>
      </p:sp>
      <p:grpSp>
        <p:nvGrpSpPr>
          <p:cNvPr id="4" name="Group 4"/>
          <p:cNvGrpSpPr/>
          <p:nvPr/>
        </p:nvGrpSpPr>
        <p:grpSpPr>
          <a:xfrm>
            <a:off x="1028700" y="2852327"/>
            <a:ext cx="16463432" cy="2399968"/>
            <a:chOff x="0" y="0"/>
            <a:chExt cx="4336048" cy="632090"/>
          </a:xfrm>
        </p:grpSpPr>
        <p:sp>
          <p:nvSpPr>
            <p:cNvPr id="5" name="Freeform 5"/>
            <p:cNvSpPr/>
            <p:nvPr/>
          </p:nvSpPr>
          <p:spPr>
            <a:xfrm>
              <a:off x="0" y="0"/>
              <a:ext cx="4336048" cy="632090"/>
            </a:xfrm>
            <a:custGeom>
              <a:avLst/>
              <a:gdLst/>
              <a:ahLst/>
              <a:cxnLst/>
              <a:rect l="l" t="t" r="r" b="b"/>
              <a:pathLst>
                <a:path w="4336048" h="632090">
                  <a:moveTo>
                    <a:pt x="0" y="0"/>
                  </a:moveTo>
                  <a:lnTo>
                    <a:pt x="4336048" y="0"/>
                  </a:lnTo>
                  <a:lnTo>
                    <a:pt x="4336048" y="632090"/>
                  </a:lnTo>
                  <a:lnTo>
                    <a:pt x="0" y="632090"/>
                  </a:lnTo>
                  <a:close/>
                </a:path>
              </a:pathLst>
            </a:custGeom>
            <a:solidFill>
              <a:srgbClr val="FFFFFF"/>
            </a:solidFill>
            <a:ln w="38100" cap="sq">
              <a:solidFill>
                <a:srgbClr val="28590F"/>
              </a:solidFill>
              <a:prstDash val="solid"/>
              <a:miter/>
            </a:ln>
          </p:spPr>
          <p:txBody>
            <a:bodyPr/>
            <a:lstStyle/>
            <a:p>
              <a:endParaRPr lang="en-GB"/>
            </a:p>
          </p:txBody>
        </p:sp>
        <p:sp>
          <p:nvSpPr>
            <p:cNvPr id="6" name="TextBox 6"/>
            <p:cNvSpPr txBox="1"/>
            <p:nvPr/>
          </p:nvSpPr>
          <p:spPr>
            <a:xfrm>
              <a:off x="0" y="-95250"/>
              <a:ext cx="4336048" cy="727340"/>
            </a:xfrm>
            <a:prstGeom prst="rect">
              <a:avLst/>
            </a:prstGeom>
          </p:spPr>
          <p:txBody>
            <a:bodyPr lIns="50800" tIns="50800" rIns="50800" bIns="50800" rtlCol="0" anchor="ctr"/>
            <a:lstStyle/>
            <a:p>
              <a:pPr algn="ctr">
                <a:lnSpc>
                  <a:spcPts val="3499"/>
                </a:lnSpc>
              </a:pPr>
              <a:endParaRPr/>
            </a:p>
          </p:txBody>
        </p:sp>
      </p:grpSp>
      <p:grpSp>
        <p:nvGrpSpPr>
          <p:cNvPr id="7" name="Group 7"/>
          <p:cNvGrpSpPr/>
          <p:nvPr/>
        </p:nvGrpSpPr>
        <p:grpSpPr>
          <a:xfrm>
            <a:off x="1028700" y="5573177"/>
            <a:ext cx="16463432" cy="2774003"/>
            <a:chOff x="0" y="0"/>
            <a:chExt cx="4336048" cy="730602"/>
          </a:xfrm>
        </p:grpSpPr>
        <p:sp>
          <p:nvSpPr>
            <p:cNvPr id="8" name="Freeform 8"/>
            <p:cNvSpPr/>
            <p:nvPr/>
          </p:nvSpPr>
          <p:spPr>
            <a:xfrm>
              <a:off x="0" y="0"/>
              <a:ext cx="4336048" cy="730602"/>
            </a:xfrm>
            <a:custGeom>
              <a:avLst/>
              <a:gdLst/>
              <a:ahLst/>
              <a:cxnLst/>
              <a:rect l="l" t="t" r="r" b="b"/>
              <a:pathLst>
                <a:path w="4336048" h="730602">
                  <a:moveTo>
                    <a:pt x="0" y="0"/>
                  </a:moveTo>
                  <a:lnTo>
                    <a:pt x="4336048" y="0"/>
                  </a:lnTo>
                  <a:lnTo>
                    <a:pt x="4336048" y="730602"/>
                  </a:lnTo>
                  <a:lnTo>
                    <a:pt x="0" y="730602"/>
                  </a:lnTo>
                  <a:close/>
                </a:path>
              </a:pathLst>
            </a:custGeom>
            <a:solidFill>
              <a:srgbClr val="FFFFFF"/>
            </a:solidFill>
            <a:ln w="38100" cap="sq">
              <a:solidFill>
                <a:srgbClr val="28590F"/>
              </a:solidFill>
              <a:prstDash val="solid"/>
              <a:miter/>
            </a:ln>
          </p:spPr>
          <p:txBody>
            <a:bodyPr/>
            <a:lstStyle/>
            <a:p>
              <a:endParaRPr lang="en-GB"/>
            </a:p>
          </p:txBody>
        </p:sp>
        <p:sp>
          <p:nvSpPr>
            <p:cNvPr id="9" name="TextBox 9"/>
            <p:cNvSpPr txBox="1"/>
            <p:nvPr/>
          </p:nvSpPr>
          <p:spPr>
            <a:xfrm>
              <a:off x="0" y="-95250"/>
              <a:ext cx="4336048" cy="825852"/>
            </a:xfrm>
            <a:prstGeom prst="rect">
              <a:avLst/>
            </a:prstGeom>
          </p:spPr>
          <p:txBody>
            <a:bodyPr lIns="50800" tIns="50800" rIns="50800" bIns="50800" rtlCol="0" anchor="ctr"/>
            <a:lstStyle/>
            <a:p>
              <a:pPr algn="ctr">
                <a:lnSpc>
                  <a:spcPts val="3499"/>
                </a:lnSpc>
              </a:pPr>
              <a:endParaRPr/>
            </a:p>
          </p:txBody>
        </p:sp>
      </p:grpSp>
      <p:sp>
        <p:nvSpPr>
          <p:cNvPr id="10" name="Freeform 10"/>
          <p:cNvSpPr/>
          <p:nvPr/>
        </p:nvSpPr>
        <p:spPr>
          <a:xfrm>
            <a:off x="1501514" y="282404"/>
            <a:ext cx="1188928" cy="1188928"/>
          </a:xfrm>
          <a:custGeom>
            <a:avLst/>
            <a:gdLst/>
            <a:ahLst/>
            <a:cxnLst/>
            <a:rect l="l" t="t" r="r" b="b"/>
            <a:pathLst>
              <a:path w="1188928" h="1188928">
                <a:moveTo>
                  <a:pt x="0" y="0"/>
                </a:moveTo>
                <a:lnTo>
                  <a:pt x="1188929" y="0"/>
                </a:lnTo>
                <a:lnTo>
                  <a:pt x="1188929" y="1188928"/>
                </a:lnTo>
                <a:lnTo>
                  <a:pt x="0" y="1188928"/>
                </a:lnTo>
                <a:lnTo>
                  <a:pt x="0" y="0"/>
                </a:lnTo>
                <a:close/>
              </a:path>
            </a:pathLst>
          </a:custGeom>
          <a:blipFill>
            <a:blip r:embed="rId4"/>
            <a:stretch>
              <a:fillRect/>
            </a:stretch>
          </a:blipFill>
        </p:spPr>
        <p:txBody>
          <a:bodyPr/>
          <a:lstStyle/>
          <a:p>
            <a:endParaRPr lang="en-GB"/>
          </a:p>
        </p:txBody>
      </p:sp>
      <p:sp>
        <p:nvSpPr>
          <p:cNvPr id="11" name="TextBox 11"/>
          <p:cNvSpPr txBox="1"/>
          <p:nvPr/>
        </p:nvSpPr>
        <p:spPr>
          <a:xfrm>
            <a:off x="5861860" y="9163050"/>
            <a:ext cx="7209234" cy="469900"/>
          </a:xfrm>
          <a:prstGeom prst="rect">
            <a:avLst/>
          </a:prstGeom>
        </p:spPr>
        <p:txBody>
          <a:bodyPr lIns="0" tIns="0" rIns="0" bIns="0" rtlCol="0" anchor="t">
            <a:spAutoFit/>
          </a:bodyPr>
          <a:lstStyle/>
          <a:p>
            <a:pPr algn="ctr">
              <a:lnSpc>
                <a:spcPts val="3499"/>
              </a:lnSpc>
            </a:pPr>
            <a:r>
              <a:rPr lang="en-US" sz="2499">
                <a:solidFill>
                  <a:srgbClr val="28590F"/>
                </a:solidFill>
                <a:latin typeface="Arial"/>
                <a:ea typeface="Arial"/>
                <a:cs typeface="Arial"/>
                <a:sym typeface="Arial"/>
              </a:rPr>
              <a:t>Any queries - contact </a:t>
            </a:r>
            <a:r>
              <a:rPr lang="en-US" sz="2499" u="sng">
                <a:solidFill>
                  <a:srgbClr val="28590F"/>
                </a:solidFill>
                <a:latin typeface="Arial"/>
                <a:ea typeface="Arial"/>
                <a:cs typeface="Arial"/>
                <a:sym typeface="Arial"/>
                <a:hlinkClick r:id="rId5" tooltip="mailto:nhsbn.nacelsupport@nhs.net"/>
              </a:rPr>
              <a:t>nhsbn.nacelsupport@nhs.net</a:t>
            </a:r>
          </a:p>
        </p:txBody>
      </p:sp>
      <p:sp>
        <p:nvSpPr>
          <p:cNvPr id="12" name="TextBox 12"/>
          <p:cNvSpPr txBox="1"/>
          <p:nvPr/>
        </p:nvSpPr>
        <p:spPr>
          <a:xfrm>
            <a:off x="3138520" y="391665"/>
            <a:ext cx="12243792" cy="888577"/>
          </a:xfrm>
          <a:prstGeom prst="rect">
            <a:avLst/>
          </a:prstGeom>
        </p:spPr>
        <p:txBody>
          <a:bodyPr wrap="square" lIns="0" tIns="0" rIns="0" bIns="0" rtlCol="0" anchor="t">
            <a:spAutoFit/>
          </a:bodyPr>
          <a:lstStyle/>
          <a:p>
            <a:pPr algn="ctr">
              <a:lnSpc>
                <a:spcPts val="7559"/>
              </a:lnSpc>
              <a:spcBef>
                <a:spcPct val="0"/>
              </a:spcBef>
            </a:pPr>
            <a:r>
              <a:rPr lang="en-US" sz="5350" b="1">
                <a:solidFill>
                  <a:srgbClr val="28590F"/>
                </a:solidFill>
                <a:latin typeface="Arial Bold"/>
                <a:ea typeface="Arial Bold"/>
                <a:cs typeface="Arial Bold"/>
                <a:sym typeface="Arial Bold"/>
              </a:rPr>
              <a:t>LinkedIn content suggestions</a:t>
            </a:r>
            <a:endParaRPr lang="en-US" sz="5399" b="1">
              <a:solidFill>
                <a:srgbClr val="28590F"/>
              </a:solidFill>
              <a:latin typeface="Arial Bold"/>
              <a:ea typeface="Arial Bold"/>
              <a:cs typeface="Arial Bold"/>
              <a:sym typeface="Arial Bold"/>
            </a:endParaRPr>
          </a:p>
        </p:txBody>
      </p:sp>
      <p:sp>
        <p:nvSpPr>
          <p:cNvPr id="13" name="TextBox 13"/>
          <p:cNvSpPr txBox="1"/>
          <p:nvPr/>
        </p:nvSpPr>
        <p:spPr>
          <a:xfrm>
            <a:off x="1028700" y="1780374"/>
            <a:ext cx="16230600" cy="1053173"/>
          </a:xfrm>
          <a:prstGeom prst="rect">
            <a:avLst/>
          </a:prstGeom>
        </p:spPr>
        <p:txBody>
          <a:bodyPr lIns="0" tIns="0" rIns="0" bIns="0" rtlCol="0" anchor="t">
            <a:spAutoFit/>
          </a:bodyPr>
          <a:lstStyle/>
          <a:p>
            <a:pPr algn="just">
              <a:lnSpc>
                <a:spcPts val="2800"/>
              </a:lnSpc>
            </a:pPr>
            <a:r>
              <a:rPr lang="en-US" sz="2000">
                <a:solidFill>
                  <a:srgbClr val="000000"/>
                </a:solidFill>
                <a:latin typeface="Arial"/>
                <a:ea typeface="Arial"/>
                <a:cs typeface="Arial"/>
                <a:sym typeface="Arial"/>
              </a:rPr>
              <a:t>The NACEL 2024 State of the Nations Report &amp; Patient and Carer Tool will be embargoed until </a:t>
            </a:r>
            <a:r>
              <a:rPr lang="en-US" sz="2000" b="1">
                <a:solidFill>
                  <a:srgbClr val="000000"/>
                </a:solidFill>
                <a:latin typeface="Arial Bold"/>
                <a:ea typeface="Arial Bold"/>
                <a:cs typeface="Arial Bold"/>
                <a:sym typeface="Arial Bold"/>
              </a:rPr>
              <a:t>09:30 on Thursday 14th August</a:t>
            </a:r>
            <a:r>
              <a:rPr lang="en-US" sz="2000">
                <a:solidFill>
                  <a:srgbClr val="000000"/>
                </a:solidFill>
                <a:latin typeface="Arial"/>
                <a:ea typeface="Arial"/>
                <a:cs typeface="Arial"/>
                <a:sym typeface="Arial"/>
              </a:rPr>
              <a:t>. We have provided some suggested LinkedIn posts below for use from Thursday 14th August 2025. </a:t>
            </a:r>
            <a:r>
              <a:rPr lang="en-US" sz="2000" b="1">
                <a:solidFill>
                  <a:srgbClr val="000000"/>
                </a:solidFill>
                <a:latin typeface="Arial Bold"/>
                <a:ea typeface="Arial Bold"/>
                <a:cs typeface="Arial Bold"/>
                <a:sym typeface="Arial Bold"/>
              </a:rPr>
              <a:t>Don’t forget to follow, tag and repost us! </a:t>
            </a:r>
            <a:r>
              <a:rPr lang="en-US" sz="2000" b="1" u="sng">
                <a:solidFill>
                  <a:srgbClr val="000000"/>
                </a:solidFill>
                <a:latin typeface="Arial Bold"/>
                <a:ea typeface="Arial Bold"/>
                <a:cs typeface="Arial Bold"/>
                <a:sym typeface="Arial Bold"/>
                <a:hlinkClick r:id="rId6" tooltip="https://www.linkedin.com/company/nhs-benchmarking/?viewAsMember=true"/>
              </a:rPr>
              <a:t>@NHS Benchmarking Network</a:t>
            </a:r>
            <a:r>
              <a:rPr lang="en-US" sz="2000" b="1">
                <a:solidFill>
                  <a:srgbClr val="000000"/>
                </a:solidFill>
                <a:latin typeface="Arial Bold"/>
                <a:ea typeface="Arial Bold"/>
                <a:cs typeface="Arial Bold"/>
                <a:sym typeface="Arial Bold"/>
              </a:rPr>
              <a:t>.  </a:t>
            </a:r>
            <a:endParaRPr lang="en-US"/>
          </a:p>
        </p:txBody>
      </p:sp>
      <p:sp>
        <p:nvSpPr>
          <p:cNvPr id="14" name="TextBox 14"/>
          <p:cNvSpPr txBox="1"/>
          <p:nvPr/>
        </p:nvSpPr>
        <p:spPr>
          <a:xfrm>
            <a:off x="1182279" y="2994025"/>
            <a:ext cx="15954880" cy="2149475"/>
          </a:xfrm>
          <a:prstGeom prst="rect">
            <a:avLst/>
          </a:prstGeom>
        </p:spPr>
        <p:txBody>
          <a:bodyPr lIns="0" tIns="0" rIns="0" bIns="0" rtlCol="0" anchor="t">
            <a:spAutoFit/>
          </a:bodyPr>
          <a:lstStyle/>
          <a:p>
            <a:pPr>
              <a:lnSpc>
                <a:spcPts val="2800"/>
              </a:lnSpc>
              <a:spcBef>
                <a:spcPct val="0"/>
              </a:spcBef>
            </a:pPr>
            <a:r>
              <a:rPr lang="en-US" sz="2000" u="none" strike="noStrike" dirty="0">
                <a:solidFill>
                  <a:srgbClr val="000000"/>
                </a:solidFill>
                <a:latin typeface="Arial"/>
                <a:ea typeface="Arial"/>
                <a:cs typeface="Arial"/>
                <a:sym typeface="Arial"/>
              </a:rPr>
              <a:t>📢</a:t>
            </a:r>
            <a:r>
              <a:rPr lang="en-US" sz="2000" u="none" strike="noStrike" dirty="0">
                <a:solidFill>
                  <a:srgbClr val="000000"/>
                </a:solidFill>
                <a:highlight>
                  <a:srgbClr val="C0C0C0"/>
                </a:highlight>
                <a:latin typeface="Arial"/>
                <a:ea typeface="Arial"/>
                <a:cs typeface="Arial"/>
                <a:sym typeface="Arial"/>
              </a:rPr>
              <a:t>@YourOrganisation </a:t>
            </a:r>
            <a:r>
              <a:rPr lang="en-US" sz="2000" u="none" strike="noStrike" dirty="0">
                <a:solidFill>
                  <a:srgbClr val="000000"/>
                </a:solidFill>
                <a:latin typeface="Arial"/>
                <a:ea typeface="Arial"/>
                <a:cs typeface="Arial"/>
                <a:sym typeface="Arial"/>
              </a:rPr>
              <a:t>welcomes the publication of the NACEL 2024 State of the Nations Report</a:t>
            </a:r>
            <a:r>
              <a:rPr lang="en-US" sz="2000" dirty="0">
                <a:solidFill>
                  <a:srgbClr val="000000"/>
                </a:solidFill>
                <a:latin typeface="Arial"/>
                <a:ea typeface="Arial"/>
                <a:cs typeface="Arial"/>
                <a:sym typeface="Arial"/>
              </a:rPr>
              <a:t> and Patient and Carer Tool</a:t>
            </a:r>
            <a:r>
              <a:rPr lang="en-US" sz="2000" u="none" strike="noStrike" dirty="0">
                <a:solidFill>
                  <a:srgbClr val="000000"/>
                </a:solidFill>
                <a:latin typeface="Arial"/>
                <a:ea typeface="Arial"/>
                <a:cs typeface="Arial"/>
                <a:sym typeface="Arial"/>
              </a:rPr>
              <a:t>, released today by the </a:t>
            </a:r>
            <a:r>
              <a:rPr lang="en-US" sz="2000" u="sng" strike="noStrike" dirty="0">
                <a:solidFill>
                  <a:srgbClr val="000000"/>
                </a:solidFill>
                <a:latin typeface="Arial"/>
                <a:ea typeface="Arial"/>
                <a:cs typeface="Arial"/>
                <a:sym typeface="Arial"/>
                <a:hlinkClick r:id="rId6" tooltip="https://www.linkedin.com/company/nhs-benchmarking/?viewAsMember=true"/>
              </a:rPr>
              <a:t>@NHS Benchmarking Network</a:t>
            </a:r>
            <a:r>
              <a:rPr lang="en-US" sz="2000" u="none" strike="noStrike" dirty="0">
                <a:solidFill>
                  <a:srgbClr val="000000"/>
                </a:solidFill>
                <a:latin typeface="Arial"/>
                <a:ea typeface="Arial"/>
                <a:cs typeface="Arial"/>
                <a:sym typeface="Arial"/>
              </a:rPr>
              <a:t> and </a:t>
            </a:r>
            <a:r>
              <a:rPr lang="en-US" sz="2000" u="sng" strike="noStrike" dirty="0">
                <a:solidFill>
                  <a:srgbClr val="000000"/>
                </a:solidFill>
                <a:latin typeface="Arial"/>
                <a:ea typeface="Arial"/>
                <a:cs typeface="Arial"/>
                <a:sym typeface="Arial"/>
                <a:hlinkClick r:id="rId7" tooltip="https://www.linkedin.com/company/healthcare-quality-improvement-partnership-hqip-/posts/?feedView=all"/>
              </a:rPr>
              <a:t>@Healthcare Quality Improvement Partnership (HQIP)</a:t>
            </a:r>
          </a:p>
          <a:p>
            <a:pPr algn="just">
              <a:lnSpc>
                <a:spcPts val="2800"/>
              </a:lnSpc>
              <a:spcBef>
                <a:spcPct val="0"/>
              </a:spcBef>
            </a:pPr>
            <a:r>
              <a:rPr lang="en-US" sz="2000" u="none" strike="noStrike" dirty="0">
                <a:solidFill>
                  <a:srgbClr val="000000"/>
                </a:solidFill>
                <a:latin typeface="Arial"/>
                <a:ea typeface="Arial"/>
                <a:cs typeface="Arial"/>
                <a:sym typeface="Arial"/>
              </a:rPr>
              <a:t>This important report </a:t>
            </a:r>
            <a:r>
              <a:rPr lang="en-US" sz="2000" dirty="0">
                <a:solidFill>
                  <a:srgbClr val="000000"/>
                </a:solidFill>
                <a:latin typeface="Arial"/>
                <a:ea typeface="Arial"/>
                <a:cs typeface="Arial"/>
                <a:sym typeface="Arial"/>
              </a:rPr>
              <a:t>and tool </a:t>
            </a:r>
            <a:r>
              <a:rPr lang="en-US" sz="2000" u="none" strike="noStrike" dirty="0">
                <a:solidFill>
                  <a:srgbClr val="000000"/>
                </a:solidFill>
                <a:latin typeface="Arial"/>
                <a:ea typeface="Arial"/>
                <a:cs typeface="Arial"/>
                <a:sym typeface="Arial"/>
              </a:rPr>
              <a:t>offers powerful insights and recommendations to guide quality improvements in end of life care across the UK. We encourage our networks to take the time to read and reflect on the findings.</a:t>
            </a:r>
            <a:endParaRPr lang="en-US" sz="2000" u="none" strike="noStrike" dirty="0">
              <a:solidFill>
                <a:srgbClr val="000000"/>
              </a:solidFill>
              <a:latin typeface="Arial"/>
              <a:ea typeface="Arial"/>
              <a:cs typeface="Arial"/>
            </a:endParaRPr>
          </a:p>
          <a:p>
            <a:pPr marL="0" lvl="0" indent="0" algn="just">
              <a:lnSpc>
                <a:spcPts val="2800"/>
              </a:lnSpc>
              <a:spcBef>
                <a:spcPct val="0"/>
              </a:spcBef>
            </a:pPr>
            <a:r>
              <a:rPr lang="en-US" sz="2000" u="none" strike="noStrike" dirty="0">
                <a:solidFill>
                  <a:srgbClr val="000000"/>
                </a:solidFill>
                <a:latin typeface="Arial"/>
                <a:ea typeface="Arial"/>
                <a:cs typeface="Arial"/>
                <a:sym typeface="Arial"/>
              </a:rPr>
              <a:t>🔗 Access the </a:t>
            </a:r>
            <a:r>
              <a:rPr lang="en-US" sz="2000" dirty="0">
                <a:solidFill>
                  <a:srgbClr val="000000"/>
                </a:solidFill>
                <a:latin typeface="Arial"/>
                <a:ea typeface="Arial"/>
                <a:cs typeface="Arial"/>
                <a:sym typeface="Arial"/>
              </a:rPr>
              <a:t>findings</a:t>
            </a:r>
            <a:r>
              <a:rPr lang="en-US" sz="2000" u="none" strike="noStrike" dirty="0">
                <a:solidFill>
                  <a:srgbClr val="000000"/>
                </a:solidFill>
                <a:latin typeface="Arial"/>
                <a:ea typeface="Arial"/>
                <a:cs typeface="Arial"/>
                <a:sym typeface="Arial"/>
              </a:rPr>
              <a:t>: </a:t>
            </a:r>
            <a:r>
              <a:rPr lang="en-US" sz="2000" u="sng" strike="noStrike" dirty="0">
                <a:solidFill>
                  <a:srgbClr val="000000"/>
                </a:solidFill>
                <a:latin typeface="Arial"/>
                <a:ea typeface="Arial"/>
                <a:cs typeface="Arial"/>
                <a:sym typeface="Arial"/>
                <a:hlinkClick r:id="rId8" tooltip="https://www.nacel.nhs.uk/outputs"/>
              </a:rPr>
              <a:t>www.nacel.nhs.uk/outputs</a:t>
            </a:r>
            <a:endParaRPr lang="en-US" sz="2000" u="sng" strike="noStrike" dirty="0">
              <a:solidFill>
                <a:srgbClr val="000000"/>
              </a:solidFill>
              <a:latin typeface="Arial"/>
              <a:ea typeface="Arial"/>
              <a:cs typeface="Arial"/>
              <a:hlinkClick r:id="rId8"/>
            </a:endParaRPr>
          </a:p>
          <a:p>
            <a:pPr marL="0" lvl="0" indent="0" algn="just">
              <a:lnSpc>
                <a:spcPts val="2800"/>
              </a:lnSpc>
              <a:spcBef>
                <a:spcPct val="0"/>
              </a:spcBef>
            </a:pPr>
            <a:r>
              <a:rPr lang="en-US" sz="2000" u="none" strike="noStrike" dirty="0">
                <a:solidFill>
                  <a:srgbClr val="000000"/>
                </a:solidFill>
                <a:latin typeface="Arial"/>
                <a:ea typeface="Arial"/>
                <a:cs typeface="Arial"/>
                <a:sym typeface="Arial"/>
              </a:rPr>
              <a:t> #EndOfLifeCare #NACEL2024 #QualityImprovement #Healthcare</a:t>
            </a:r>
            <a:endParaRPr lang="en-US" sz="2000" u="none" strike="noStrike" dirty="0">
              <a:solidFill>
                <a:srgbClr val="000000"/>
              </a:solidFill>
              <a:latin typeface="Arial"/>
              <a:ea typeface="Arial"/>
              <a:cs typeface="Arial"/>
            </a:endParaRPr>
          </a:p>
        </p:txBody>
      </p:sp>
      <p:sp>
        <p:nvSpPr>
          <p:cNvPr id="15" name="TextBox 15"/>
          <p:cNvSpPr txBox="1"/>
          <p:nvPr/>
        </p:nvSpPr>
        <p:spPr>
          <a:xfrm>
            <a:off x="1141565" y="5746689"/>
            <a:ext cx="16036307" cy="2501900"/>
          </a:xfrm>
          <a:prstGeom prst="rect">
            <a:avLst/>
          </a:prstGeom>
        </p:spPr>
        <p:txBody>
          <a:bodyPr lIns="0" tIns="0" rIns="0" bIns="0" rtlCol="0" anchor="t">
            <a:spAutoFit/>
          </a:bodyPr>
          <a:lstStyle/>
          <a:p>
            <a:pPr>
              <a:lnSpc>
                <a:spcPts val="2800"/>
              </a:lnSpc>
            </a:pPr>
            <a:r>
              <a:rPr lang="en-US" sz="2000" dirty="0">
                <a:solidFill>
                  <a:srgbClr val="000000"/>
                </a:solidFill>
                <a:highlight>
                  <a:srgbClr val="C0C0C0"/>
                </a:highlight>
                <a:latin typeface="Arial"/>
                <a:ea typeface="Arial"/>
                <a:cs typeface="Arial"/>
                <a:sym typeface="Arial"/>
              </a:rPr>
              <a:t>@YourOrganisation</a:t>
            </a:r>
            <a:r>
              <a:rPr lang="en-US" sz="2000" dirty="0">
                <a:solidFill>
                  <a:srgbClr val="000000"/>
                </a:solidFill>
                <a:latin typeface="Arial"/>
                <a:ea typeface="Arial"/>
                <a:cs typeface="Arial"/>
                <a:sym typeface="Arial"/>
              </a:rPr>
              <a:t> is proud to support the NACEL 2024 audit, which today launches its latest report and patient and carer tool to assess the quality and outcomes of end of life care. </a:t>
            </a:r>
          </a:p>
          <a:p>
            <a:pPr algn="l">
              <a:lnSpc>
                <a:spcPts val="2800"/>
              </a:lnSpc>
            </a:pPr>
            <a:r>
              <a:rPr lang="en-US" sz="2000" dirty="0">
                <a:solidFill>
                  <a:srgbClr val="000000"/>
                </a:solidFill>
                <a:latin typeface="Arial"/>
                <a:ea typeface="Arial"/>
                <a:cs typeface="Arial"/>
                <a:sym typeface="Arial"/>
              </a:rPr>
              <a:t>The findings cover both acute and community hospitals, offering vital insights into how care is experienced by people who are dying and those closest to them. These outputs are key for driving compassionate, evidence-based improvements across healthcare settings.</a:t>
            </a:r>
            <a:endParaRPr lang="en-US" sz="2000" dirty="0">
              <a:solidFill>
                <a:srgbClr val="000000"/>
              </a:solidFill>
              <a:latin typeface="Arial"/>
              <a:ea typeface="Arial"/>
              <a:cs typeface="Arial"/>
            </a:endParaRPr>
          </a:p>
          <a:p>
            <a:pPr algn="l">
              <a:lnSpc>
                <a:spcPts val="2800"/>
              </a:lnSpc>
            </a:pPr>
            <a:r>
              <a:rPr lang="en-US" sz="2000" dirty="0">
                <a:solidFill>
                  <a:srgbClr val="000000"/>
                </a:solidFill>
                <a:latin typeface="Arial"/>
                <a:ea typeface="Arial"/>
                <a:cs typeface="Arial"/>
                <a:sym typeface="Arial"/>
              </a:rPr>
              <a:t>🔍 Explore the full report and tools here: </a:t>
            </a:r>
            <a:r>
              <a:rPr lang="en-US" sz="2000" u="sng" dirty="0">
                <a:solidFill>
                  <a:srgbClr val="000000"/>
                </a:solidFill>
                <a:latin typeface="Arial"/>
                <a:ea typeface="Arial"/>
                <a:cs typeface="Arial"/>
                <a:sym typeface="Arial"/>
                <a:hlinkClick r:id="rId8" tooltip="https://www.nacel.nhs.uk/outputs"/>
              </a:rPr>
              <a:t>www.nacel.nhs.uk/outputs</a:t>
            </a:r>
            <a:endParaRPr lang="en-US" sz="2000" u="sng" dirty="0">
              <a:solidFill>
                <a:srgbClr val="000000"/>
              </a:solidFill>
              <a:latin typeface="Arial"/>
              <a:ea typeface="Arial"/>
              <a:cs typeface="Arial"/>
              <a:hlinkClick r:id="rId8"/>
            </a:endParaRPr>
          </a:p>
          <a:p>
            <a:pPr algn="l">
              <a:lnSpc>
                <a:spcPts val="2800"/>
              </a:lnSpc>
            </a:pPr>
            <a:r>
              <a:rPr lang="en-US" sz="2000" u="sng" dirty="0">
                <a:solidFill>
                  <a:srgbClr val="000000"/>
                </a:solidFill>
                <a:latin typeface="Arial"/>
                <a:ea typeface="Arial"/>
                <a:cs typeface="Arial"/>
                <a:sym typeface="Arial"/>
                <a:hlinkClick r:id="rId6" tooltip="https://www.linkedin.com/company/nhs-benchmarking/?viewAsMember=true"/>
              </a:rPr>
              <a:t>@NHS Benchmarking Network</a:t>
            </a:r>
            <a:r>
              <a:rPr lang="en-US" sz="2000" dirty="0">
                <a:solidFill>
                  <a:srgbClr val="000000"/>
                </a:solidFill>
                <a:latin typeface="Arial"/>
                <a:ea typeface="Arial"/>
                <a:cs typeface="Arial"/>
                <a:sym typeface="Arial"/>
              </a:rPr>
              <a:t> and </a:t>
            </a:r>
            <a:r>
              <a:rPr lang="en-US" sz="2000" u="sng" dirty="0">
                <a:solidFill>
                  <a:srgbClr val="000000"/>
                </a:solidFill>
                <a:latin typeface="Arial"/>
                <a:ea typeface="Arial"/>
                <a:cs typeface="Arial"/>
                <a:sym typeface="Arial"/>
              </a:rPr>
              <a:t>@</a:t>
            </a:r>
            <a:r>
              <a:rPr lang="en-US" sz="2000" u="sng" dirty="0">
                <a:solidFill>
                  <a:srgbClr val="000000"/>
                </a:solidFill>
                <a:latin typeface="Arial"/>
                <a:ea typeface="Arial"/>
                <a:cs typeface="Arial"/>
                <a:sym typeface="Arial"/>
                <a:hlinkClick r:id="rId7" tooltip="https://www.linkedin.com/company/healthcare-quality-improvement-partnership-hqip-/posts/?feedView=all"/>
              </a:rPr>
              <a:t>Healthcare Quality Improvement Partnership (HQIP)</a:t>
            </a:r>
            <a:endParaRPr lang="en-US" sz="2000" u="sng" dirty="0">
              <a:solidFill>
                <a:srgbClr val="000000"/>
              </a:solidFill>
              <a:latin typeface="Arial"/>
              <a:ea typeface="Arial"/>
              <a:cs typeface="Arial"/>
              <a:hlinkClick r:id="rId7"/>
            </a:endParaRPr>
          </a:p>
          <a:p>
            <a:pPr algn="l">
              <a:lnSpc>
                <a:spcPts val="2800"/>
              </a:lnSpc>
            </a:pPr>
            <a:r>
              <a:rPr lang="en-US" sz="2000" dirty="0">
                <a:solidFill>
                  <a:srgbClr val="000000"/>
                </a:solidFill>
                <a:latin typeface="Arial"/>
                <a:ea typeface="Arial"/>
                <a:cs typeface="Arial"/>
                <a:sym typeface="Arial"/>
              </a:rPr>
              <a:t> #NACEL2024 #EndOfLifeCare #PatientExperience #CompassionateCare</a:t>
            </a:r>
            <a:endParaRPr lang="en-US" sz="2000" dirty="0">
              <a:solidFill>
                <a:srgbClr val="000000"/>
              </a:solidFill>
              <a:latin typeface="Arial"/>
              <a:ea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940" y="9000318"/>
            <a:ext cx="3882076" cy="1128228"/>
          </a:xfrm>
          <a:custGeom>
            <a:avLst/>
            <a:gdLst/>
            <a:ahLst/>
            <a:cxnLst/>
            <a:rect l="l" t="t" r="r" b="b"/>
            <a:pathLst>
              <a:path w="3882076" h="1128228">
                <a:moveTo>
                  <a:pt x="0" y="0"/>
                </a:moveTo>
                <a:lnTo>
                  <a:pt x="3882077" y="0"/>
                </a:lnTo>
                <a:lnTo>
                  <a:pt x="3882077" y="1128228"/>
                </a:lnTo>
                <a:lnTo>
                  <a:pt x="0" y="1128228"/>
                </a:lnTo>
                <a:lnTo>
                  <a:pt x="0" y="0"/>
                </a:lnTo>
                <a:close/>
              </a:path>
            </a:pathLst>
          </a:custGeom>
          <a:blipFill>
            <a:blip r:embed="rId2"/>
            <a:stretch>
              <a:fillRect/>
            </a:stretch>
          </a:blipFill>
        </p:spPr>
        <p:txBody>
          <a:bodyPr/>
          <a:lstStyle/>
          <a:p>
            <a:endParaRPr lang="en-GB"/>
          </a:p>
        </p:txBody>
      </p:sp>
      <p:sp>
        <p:nvSpPr>
          <p:cNvPr id="3" name="Freeform 3"/>
          <p:cNvSpPr/>
          <p:nvPr/>
        </p:nvSpPr>
        <p:spPr>
          <a:xfrm>
            <a:off x="16423014" y="8455975"/>
            <a:ext cx="1672572" cy="1672572"/>
          </a:xfrm>
          <a:custGeom>
            <a:avLst/>
            <a:gdLst/>
            <a:ahLst/>
            <a:cxnLst/>
            <a:rect l="l" t="t" r="r" b="b"/>
            <a:pathLst>
              <a:path w="1672572" h="1672572">
                <a:moveTo>
                  <a:pt x="0" y="0"/>
                </a:moveTo>
                <a:lnTo>
                  <a:pt x="1672572" y="0"/>
                </a:lnTo>
                <a:lnTo>
                  <a:pt x="1672572" y="1672571"/>
                </a:lnTo>
                <a:lnTo>
                  <a:pt x="0" y="1672571"/>
                </a:lnTo>
                <a:lnTo>
                  <a:pt x="0" y="0"/>
                </a:lnTo>
                <a:close/>
              </a:path>
            </a:pathLst>
          </a:custGeom>
          <a:blipFill>
            <a:blip r:embed="rId3"/>
            <a:stretch>
              <a:fillRect/>
            </a:stretch>
          </a:blipFill>
        </p:spPr>
        <p:txBody>
          <a:bodyPr/>
          <a:lstStyle/>
          <a:p>
            <a:endParaRPr lang="en-GB"/>
          </a:p>
        </p:txBody>
      </p:sp>
      <p:grpSp>
        <p:nvGrpSpPr>
          <p:cNvPr id="4" name="Group 4"/>
          <p:cNvGrpSpPr/>
          <p:nvPr/>
        </p:nvGrpSpPr>
        <p:grpSpPr>
          <a:xfrm>
            <a:off x="1028700" y="3820475"/>
            <a:ext cx="16463432" cy="2695778"/>
            <a:chOff x="0" y="0"/>
            <a:chExt cx="4336048" cy="709999"/>
          </a:xfrm>
        </p:grpSpPr>
        <p:sp>
          <p:nvSpPr>
            <p:cNvPr id="5" name="Freeform 5"/>
            <p:cNvSpPr/>
            <p:nvPr/>
          </p:nvSpPr>
          <p:spPr>
            <a:xfrm>
              <a:off x="0" y="0"/>
              <a:ext cx="4336048" cy="709999"/>
            </a:xfrm>
            <a:custGeom>
              <a:avLst/>
              <a:gdLst/>
              <a:ahLst/>
              <a:cxnLst/>
              <a:rect l="l" t="t" r="r" b="b"/>
              <a:pathLst>
                <a:path w="4336048" h="709999">
                  <a:moveTo>
                    <a:pt x="0" y="0"/>
                  </a:moveTo>
                  <a:lnTo>
                    <a:pt x="4336048" y="0"/>
                  </a:lnTo>
                  <a:lnTo>
                    <a:pt x="4336048" y="709999"/>
                  </a:lnTo>
                  <a:lnTo>
                    <a:pt x="0" y="709999"/>
                  </a:lnTo>
                  <a:close/>
                </a:path>
              </a:pathLst>
            </a:custGeom>
            <a:solidFill>
              <a:srgbClr val="FFFFFF"/>
            </a:solidFill>
            <a:ln w="38100" cap="sq">
              <a:solidFill>
                <a:srgbClr val="28590F"/>
              </a:solidFill>
              <a:prstDash val="solid"/>
              <a:miter/>
            </a:ln>
          </p:spPr>
          <p:txBody>
            <a:bodyPr/>
            <a:lstStyle/>
            <a:p>
              <a:endParaRPr lang="en-GB"/>
            </a:p>
          </p:txBody>
        </p:sp>
        <p:sp>
          <p:nvSpPr>
            <p:cNvPr id="6" name="TextBox 6"/>
            <p:cNvSpPr txBox="1"/>
            <p:nvPr/>
          </p:nvSpPr>
          <p:spPr>
            <a:xfrm>
              <a:off x="0" y="-95250"/>
              <a:ext cx="4336048" cy="805249"/>
            </a:xfrm>
            <a:prstGeom prst="rect">
              <a:avLst/>
            </a:prstGeom>
          </p:spPr>
          <p:txBody>
            <a:bodyPr lIns="50800" tIns="50800" rIns="50800" bIns="50800" rtlCol="0" anchor="ctr"/>
            <a:lstStyle/>
            <a:p>
              <a:pPr algn="ctr">
                <a:lnSpc>
                  <a:spcPts val="3499"/>
                </a:lnSpc>
              </a:pPr>
              <a:endParaRPr/>
            </a:p>
          </p:txBody>
        </p:sp>
      </p:grpSp>
      <p:sp>
        <p:nvSpPr>
          <p:cNvPr id="7" name="Freeform 7"/>
          <p:cNvSpPr/>
          <p:nvPr/>
        </p:nvSpPr>
        <p:spPr>
          <a:xfrm>
            <a:off x="1905000" y="364455"/>
            <a:ext cx="1188928" cy="1188928"/>
          </a:xfrm>
          <a:custGeom>
            <a:avLst/>
            <a:gdLst/>
            <a:ahLst/>
            <a:cxnLst/>
            <a:rect l="l" t="t" r="r" b="b"/>
            <a:pathLst>
              <a:path w="1188928" h="1188928">
                <a:moveTo>
                  <a:pt x="0" y="0"/>
                </a:moveTo>
                <a:lnTo>
                  <a:pt x="1188929" y="0"/>
                </a:lnTo>
                <a:lnTo>
                  <a:pt x="1188929" y="1188928"/>
                </a:lnTo>
                <a:lnTo>
                  <a:pt x="0" y="1188928"/>
                </a:lnTo>
                <a:lnTo>
                  <a:pt x="0" y="0"/>
                </a:lnTo>
                <a:close/>
              </a:path>
            </a:pathLst>
          </a:custGeom>
          <a:blipFill>
            <a:blip r:embed="rId4"/>
            <a:stretch>
              <a:fillRect/>
            </a:stretch>
          </a:blipFill>
        </p:spPr>
        <p:txBody>
          <a:bodyPr/>
          <a:lstStyle/>
          <a:p>
            <a:endParaRPr lang="en-GB"/>
          </a:p>
        </p:txBody>
      </p:sp>
      <p:sp>
        <p:nvSpPr>
          <p:cNvPr id="8" name="Freeform 8"/>
          <p:cNvSpPr/>
          <p:nvPr/>
        </p:nvSpPr>
        <p:spPr>
          <a:xfrm>
            <a:off x="1028700" y="6894725"/>
            <a:ext cx="1028075" cy="1028075"/>
          </a:xfrm>
          <a:custGeom>
            <a:avLst/>
            <a:gdLst/>
            <a:ahLst/>
            <a:cxnLst/>
            <a:rect l="l" t="t" r="r" b="b"/>
            <a:pathLst>
              <a:path w="1028075" h="1028075">
                <a:moveTo>
                  <a:pt x="0" y="0"/>
                </a:moveTo>
                <a:lnTo>
                  <a:pt x="1028075" y="0"/>
                </a:lnTo>
                <a:lnTo>
                  <a:pt x="1028075" y="1028075"/>
                </a:lnTo>
                <a:lnTo>
                  <a:pt x="0" y="10280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9" name="TextBox 9"/>
          <p:cNvSpPr txBox="1"/>
          <p:nvPr/>
        </p:nvSpPr>
        <p:spPr>
          <a:xfrm>
            <a:off x="5861860" y="9163050"/>
            <a:ext cx="7209234" cy="469900"/>
          </a:xfrm>
          <a:prstGeom prst="rect">
            <a:avLst/>
          </a:prstGeom>
        </p:spPr>
        <p:txBody>
          <a:bodyPr lIns="0" tIns="0" rIns="0" bIns="0" rtlCol="0" anchor="t">
            <a:spAutoFit/>
          </a:bodyPr>
          <a:lstStyle/>
          <a:p>
            <a:pPr algn="ctr">
              <a:lnSpc>
                <a:spcPts val="3499"/>
              </a:lnSpc>
            </a:pPr>
            <a:r>
              <a:rPr lang="en-US" sz="2499">
                <a:solidFill>
                  <a:srgbClr val="28590F"/>
                </a:solidFill>
                <a:latin typeface="Arial"/>
                <a:ea typeface="Arial"/>
                <a:cs typeface="Arial"/>
                <a:sym typeface="Arial"/>
              </a:rPr>
              <a:t>Any queries - contact </a:t>
            </a:r>
            <a:r>
              <a:rPr lang="en-US" sz="2499" u="sng">
                <a:solidFill>
                  <a:srgbClr val="28590F"/>
                </a:solidFill>
                <a:latin typeface="Arial"/>
                <a:ea typeface="Arial"/>
                <a:cs typeface="Arial"/>
                <a:sym typeface="Arial"/>
                <a:hlinkClick r:id="rId7" tooltip="mailto:nhsbn.nacelsupport@nhs.net"/>
              </a:rPr>
              <a:t>nhsbn.nacelsupport@nhs.net</a:t>
            </a:r>
          </a:p>
        </p:txBody>
      </p:sp>
      <p:sp>
        <p:nvSpPr>
          <p:cNvPr id="10" name="TextBox 10"/>
          <p:cNvSpPr txBox="1"/>
          <p:nvPr/>
        </p:nvSpPr>
        <p:spPr>
          <a:xfrm>
            <a:off x="3954181" y="439590"/>
            <a:ext cx="11024592" cy="888577"/>
          </a:xfrm>
          <a:prstGeom prst="rect">
            <a:avLst/>
          </a:prstGeom>
        </p:spPr>
        <p:txBody>
          <a:bodyPr wrap="square" lIns="0" tIns="0" rIns="0" bIns="0" rtlCol="0" anchor="t">
            <a:spAutoFit/>
          </a:bodyPr>
          <a:lstStyle/>
          <a:p>
            <a:pPr algn="ctr">
              <a:lnSpc>
                <a:spcPts val="7559"/>
              </a:lnSpc>
              <a:spcBef>
                <a:spcPct val="0"/>
              </a:spcBef>
            </a:pPr>
            <a:r>
              <a:rPr lang="en-US" sz="5399" b="1">
                <a:solidFill>
                  <a:srgbClr val="28590F"/>
                </a:solidFill>
                <a:latin typeface="Arial Bold"/>
                <a:ea typeface="Arial Bold"/>
                <a:cs typeface="Arial Bold"/>
                <a:sym typeface="Arial Bold"/>
              </a:rPr>
              <a:t>LinkedIn content suggestions</a:t>
            </a:r>
          </a:p>
        </p:txBody>
      </p:sp>
      <p:sp>
        <p:nvSpPr>
          <p:cNvPr id="11" name="TextBox 11"/>
          <p:cNvSpPr txBox="1"/>
          <p:nvPr/>
        </p:nvSpPr>
        <p:spPr>
          <a:xfrm>
            <a:off x="1059180" y="2072611"/>
            <a:ext cx="16230600" cy="1404936"/>
          </a:xfrm>
          <a:prstGeom prst="rect">
            <a:avLst/>
          </a:prstGeom>
        </p:spPr>
        <p:txBody>
          <a:bodyPr lIns="0" tIns="0" rIns="0" bIns="0" rtlCol="0" anchor="t">
            <a:spAutoFit/>
          </a:bodyPr>
          <a:lstStyle/>
          <a:p>
            <a:pPr>
              <a:lnSpc>
                <a:spcPts val="2800"/>
              </a:lnSpc>
            </a:pPr>
            <a:r>
              <a:rPr lang="en-US" sz="2000">
                <a:solidFill>
                  <a:srgbClr val="000000"/>
                </a:solidFill>
                <a:latin typeface="Arial"/>
                <a:ea typeface="Arial"/>
                <a:cs typeface="Arial"/>
                <a:sym typeface="Arial"/>
              </a:rPr>
              <a:t>The NACEL 2024 State of the Nations Report &amp; Patient and Carer Tool will be embargoed until </a:t>
            </a:r>
            <a:r>
              <a:rPr lang="en-US" sz="2000" b="1">
                <a:solidFill>
                  <a:srgbClr val="000000"/>
                </a:solidFill>
                <a:latin typeface="Arial Bold"/>
                <a:ea typeface="Arial Bold"/>
                <a:cs typeface="Arial Bold"/>
                <a:sym typeface="Arial Bold"/>
              </a:rPr>
              <a:t>09:30 on Thursday 14th August</a:t>
            </a:r>
            <a:r>
              <a:rPr lang="en-US" sz="2000">
                <a:solidFill>
                  <a:srgbClr val="000000"/>
                </a:solidFill>
                <a:latin typeface="Arial"/>
                <a:ea typeface="Arial"/>
                <a:cs typeface="Arial"/>
                <a:sym typeface="Arial"/>
              </a:rPr>
              <a:t>. We have provided some suggested LinkedIn posts below for use from Thursday 14th August 2025. </a:t>
            </a:r>
            <a:r>
              <a:rPr lang="en-US" sz="2000" b="1">
                <a:solidFill>
                  <a:srgbClr val="000000"/>
                </a:solidFill>
                <a:latin typeface="Arial Bold"/>
                <a:ea typeface="Arial Bold"/>
                <a:cs typeface="Arial Bold"/>
                <a:sym typeface="Arial Bold"/>
              </a:rPr>
              <a:t>Don’t forget to follow, tag and repost us! </a:t>
            </a:r>
            <a:r>
              <a:rPr lang="en-US" sz="2000" b="1" u="sng">
                <a:solidFill>
                  <a:srgbClr val="000000"/>
                </a:solidFill>
                <a:latin typeface="Arial Bold"/>
                <a:ea typeface="Arial Bold"/>
                <a:cs typeface="Arial Bold"/>
                <a:sym typeface="Arial Bold"/>
                <a:hlinkClick r:id="rId8" tooltip="https://www.linkedin.com/company/nhs-benchmarking/?viewAsMember=true"/>
              </a:rPr>
              <a:t>@NHS Benchmarking Network</a:t>
            </a:r>
            <a:r>
              <a:rPr lang="en-US" sz="2000" b="1">
                <a:solidFill>
                  <a:srgbClr val="000000"/>
                </a:solidFill>
                <a:latin typeface="Arial Bold"/>
                <a:ea typeface="Arial Bold"/>
                <a:cs typeface="Arial Bold"/>
                <a:sym typeface="Arial Bold"/>
              </a:rPr>
              <a:t>.  </a:t>
            </a:r>
            <a:endParaRPr lang="en-US"/>
          </a:p>
          <a:p>
            <a:pPr algn="just">
              <a:lnSpc>
                <a:spcPts val="2800"/>
              </a:lnSpc>
            </a:pPr>
            <a:endParaRPr lang="en-US" sz="2000" b="1">
              <a:solidFill>
                <a:srgbClr val="000000"/>
              </a:solidFill>
              <a:latin typeface="Arial Bold"/>
              <a:ea typeface="Arial Bold"/>
              <a:cs typeface="Arial Bold"/>
              <a:sym typeface="Arial Bold"/>
            </a:endParaRPr>
          </a:p>
        </p:txBody>
      </p:sp>
      <p:sp>
        <p:nvSpPr>
          <p:cNvPr id="12" name="TextBox 12"/>
          <p:cNvSpPr txBox="1"/>
          <p:nvPr/>
        </p:nvSpPr>
        <p:spPr>
          <a:xfrm>
            <a:off x="1166560" y="3849688"/>
            <a:ext cx="15954880" cy="2854325"/>
          </a:xfrm>
          <a:prstGeom prst="rect">
            <a:avLst/>
          </a:prstGeom>
        </p:spPr>
        <p:txBody>
          <a:bodyPr lIns="0" tIns="0" rIns="0" bIns="0" rtlCol="0" anchor="t">
            <a:spAutoFit/>
          </a:bodyPr>
          <a:lstStyle/>
          <a:p>
            <a:pPr>
              <a:lnSpc>
                <a:spcPts val="2800"/>
              </a:lnSpc>
              <a:spcBef>
                <a:spcPct val="0"/>
              </a:spcBef>
            </a:pPr>
            <a:r>
              <a:rPr lang="en-US" sz="2000" dirty="0">
                <a:solidFill>
                  <a:srgbClr val="000000"/>
                </a:solidFill>
                <a:latin typeface="Arial"/>
                <a:ea typeface="Arial"/>
                <a:cs typeface="Arial"/>
                <a:sym typeface="Arial"/>
              </a:rPr>
              <a:t>We</a:t>
            </a:r>
            <a:r>
              <a:rPr lang="en-US" sz="2000" u="none" strike="noStrike" dirty="0">
                <a:solidFill>
                  <a:srgbClr val="000000"/>
                </a:solidFill>
                <a:latin typeface="Arial"/>
                <a:ea typeface="Arial"/>
                <a:cs typeface="Arial"/>
                <a:sym typeface="Arial"/>
              </a:rPr>
              <a:t> welcome the newly published NACEL 2024 report</a:t>
            </a:r>
            <a:r>
              <a:rPr lang="en-US" sz="2000" dirty="0">
                <a:solidFill>
                  <a:srgbClr val="000000"/>
                </a:solidFill>
                <a:latin typeface="Arial"/>
                <a:ea typeface="Arial"/>
                <a:cs typeface="Arial"/>
                <a:sym typeface="Arial"/>
              </a:rPr>
              <a:t> and patient carer tool</a:t>
            </a:r>
            <a:r>
              <a:rPr lang="en-US" sz="2000" u="none" strike="noStrike" dirty="0">
                <a:solidFill>
                  <a:srgbClr val="000000"/>
                </a:solidFill>
                <a:latin typeface="Arial"/>
                <a:ea typeface="Arial"/>
                <a:cs typeface="Arial"/>
                <a:sym typeface="Arial"/>
              </a:rPr>
              <a:t>, which presents comprehensive findings on the delivery of end of life care in hospitals across England, Wales, and Jersey.</a:t>
            </a:r>
          </a:p>
          <a:p>
            <a:pPr lvl="0">
              <a:lnSpc>
                <a:spcPts val="2800"/>
              </a:lnSpc>
              <a:spcBef>
                <a:spcPct val="0"/>
              </a:spcBef>
            </a:pPr>
            <a:r>
              <a:rPr lang="en-US" sz="2000" u="none" strike="noStrike" dirty="0">
                <a:solidFill>
                  <a:srgbClr val="000000"/>
                </a:solidFill>
                <a:latin typeface="Arial"/>
                <a:ea typeface="Arial"/>
                <a:cs typeface="Arial"/>
                <a:sym typeface="Arial"/>
              </a:rPr>
              <a:t>At </a:t>
            </a:r>
            <a:r>
              <a:rPr lang="en-US" sz="2000" dirty="0">
                <a:solidFill>
                  <a:srgbClr val="000000"/>
                </a:solidFill>
                <a:highlight>
                  <a:srgbClr val="C0C0C0"/>
                </a:highlight>
                <a:latin typeface="Arial"/>
                <a:ea typeface="Arial"/>
                <a:cs typeface="Arial"/>
                <a:sym typeface="Arial"/>
              </a:rPr>
              <a:t>@YourOrganisation</a:t>
            </a:r>
            <a:r>
              <a:rPr lang="en-US" sz="2000" u="none" strike="noStrike" dirty="0">
                <a:solidFill>
                  <a:srgbClr val="000000"/>
                </a:solidFill>
                <a:latin typeface="Arial"/>
                <a:ea typeface="Arial"/>
                <a:cs typeface="Arial"/>
                <a:sym typeface="Arial"/>
              </a:rPr>
              <a:t>, we’re committed to using this evidence to inform national, regional, and local quality improvement work, ensuring better experiences for patients and the people important to them.</a:t>
            </a:r>
            <a:endParaRPr lang="en-US" sz="2000" u="none" strike="noStrike" dirty="0">
              <a:solidFill>
                <a:srgbClr val="000000"/>
              </a:solidFill>
              <a:latin typeface="Arial"/>
              <a:ea typeface="Arial"/>
              <a:cs typeface="Arial"/>
            </a:endParaRPr>
          </a:p>
          <a:p>
            <a:pPr>
              <a:lnSpc>
                <a:spcPts val="2800"/>
              </a:lnSpc>
              <a:spcBef>
                <a:spcPct val="0"/>
              </a:spcBef>
            </a:pPr>
            <a:r>
              <a:rPr lang="en-US" sz="2000" dirty="0">
                <a:solidFill>
                  <a:srgbClr val="000000"/>
                </a:solidFill>
                <a:latin typeface="Arial"/>
                <a:ea typeface="Arial"/>
                <a:cs typeface="Arial"/>
                <a:sym typeface="Arial"/>
              </a:rPr>
              <a:t>🔍 Explore </a:t>
            </a:r>
            <a:r>
              <a:rPr lang="en-US" sz="2000" u="none" strike="noStrike" dirty="0">
                <a:solidFill>
                  <a:srgbClr val="000000"/>
                </a:solidFill>
                <a:latin typeface="Arial"/>
                <a:ea typeface="Arial"/>
                <a:cs typeface="Arial"/>
                <a:sym typeface="Arial"/>
              </a:rPr>
              <a:t>the </a:t>
            </a:r>
            <a:r>
              <a:rPr lang="en-US" sz="2000" dirty="0">
                <a:solidFill>
                  <a:srgbClr val="000000"/>
                </a:solidFill>
                <a:latin typeface="Arial"/>
                <a:ea typeface="Arial"/>
                <a:cs typeface="Arial"/>
                <a:sym typeface="Arial"/>
              </a:rPr>
              <a:t>full </a:t>
            </a:r>
            <a:r>
              <a:rPr lang="en-US" sz="2000" u="none" strike="noStrike" dirty="0">
                <a:solidFill>
                  <a:srgbClr val="000000"/>
                </a:solidFill>
                <a:latin typeface="Arial"/>
                <a:ea typeface="Arial"/>
                <a:cs typeface="Arial"/>
                <a:sym typeface="Arial"/>
              </a:rPr>
              <a:t>report</a:t>
            </a:r>
            <a:r>
              <a:rPr lang="en-US" sz="2000" dirty="0">
                <a:solidFill>
                  <a:srgbClr val="000000"/>
                </a:solidFill>
                <a:latin typeface="Arial"/>
                <a:ea typeface="Arial"/>
                <a:cs typeface="Arial"/>
                <a:sym typeface="Arial"/>
              </a:rPr>
              <a:t> and tools here</a:t>
            </a:r>
            <a:r>
              <a:rPr lang="en-US" sz="2000" u="none" strike="noStrike" dirty="0">
                <a:solidFill>
                  <a:srgbClr val="000000"/>
                </a:solidFill>
                <a:latin typeface="Arial"/>
                <a:ea typeface="Arial"/>
                <a:cs typeface="Arial"/>
                <a:sym typeface="Arial"/>
              </a:rPr>
              <a:t>:</a:t>
            </a:r>
            <a:r>
              <a:rPr lang="en-US" sz="2000" dirty="0">
                <a:solidFill>
                  <a:srgbClr val="000000"/>
                </a:solidFill>
                <a:latin typeface="Arial"/>
                <a:ea typeface="Arial"/>
                <a:cs typeface="Arial"/>
                <a:sym typeface="Arial"/>
              </a:rPr>
              <a:t> </a:t>
            </a:r>
            <a:r>
              <a:rPr lang="en-US" sz="2000" u="sng" strike="noStrike" dirty="0">
                <a:solidFill>
                  <a:srgbClr val="000000"/>
                </a:solidFill>
                <a:latin typeface="Arial"/>
                <a:ea typeface="Arial"/>
                <a:cs typeface="Arial"/>
                <a:sym typeface="Arial"/>
                <a:hlinkClick r:id="rId9" tooltip="https://www.nacel.nhs.uk/outputs"/>
              </a:rPr>
              <a:t>www.nacel.nhs.uk/outputs</a:t>
            </a:r>
            <a:endParaRPr lang="en-US" sz="2000" u="sng" strike="noStrike" dirty="0">
              <a:solidFill>
                <a:srgbClr val="000000"/>
              </a:solidFill>
              <a:latin typeface="Arial"/>
              <a:ea typeface="Arial"/>
              <a:cs typeface="Arial"/>
              <a:hlinkClick r:id="rId9"/>
            </a:endParaRPr>
          </a:p>
          <a:p>
            <a:pPr marL="0" lvl="0" indent="0">
              <a:lnSpc>
                <a:spcPts val="2800"/>
              </a:lnSpc>
              <a:spcBef>
                <a:spcPct val="0"/>
              </a:spcBef>
            </a:pPr>
            <a:r>
              <a:rPr lang="en-US" sz="2000" u="sng" strike="noStrike" dirty="0">
                <a:solidFill>
                  <a:srgbClr val="000000"/>
                </a:solidFill>
                <a:latin typeface="Arial"/>
                <a:ea typeface="Arial"/>
                <a:cs typeface="Arial"/>
                <a:sym typeface="Arial"/>
                <a:hlinkClick r:id="rId8" tooltip="https://www.linkedin.com/company/nhs-benchmarking/?viewAsMember=true"/>
              </a:rPr>
              <a:t>@NHS Benchmarking Network</a:t>
            </a:r>
            <a:r>
              <a:rPr lang="en-US" sz="2000" strike="noStrike" dirty="0">
                <a:solidFill>
                  <a:srgbClr val="000000"/>
                </a:solidFill>
                <a:latin typeface="Arial"/>
                <a:ea typeface="Arial"/>
                <a:cs typeface="Arial"/>
                <a:sym typeface="Arial"/>
              </a:rPr>
              <a:t> and </a:t>
            </a:r>
            <a:r>
              <a:rPr lang="en-US" sz="2000" u="sng" strike="noStrike" dirty="0">
                <a:solidFill>
                  <a:srgbClr val="000000"/>
                </a:solidFill>
                <a:latin typeface="Arial"/>
                <a:ea typeface="Arial"/>
                <a:cs typeface="Arial"/>
                <a:sym typeface="Arial"/>
              </a:rPr>
              <a:t>@</a:t>
            </a:r>
            <a:r>
              <a:rPr lang="en-US" sz="2000" u="sng" strike="noStrike" dirty="0">
                <a:solidFill>
                  <a:srgbClr val="000000"/>
                </a:solidFill>
                <a:latin typeface="Arial"/>
                <a:ea typeface="Arial"/>
                <a:cs typeface="Arial"/>
                <a:sym typeface="Arial"/>
                <a:hlinkClick r:id="rId10" tooltip="https://www.linkedin.com/company/healthcare-quality-improvement-partnership-hqip-/posts/?feedView=all"/>
              </a:rPr>
              <a:t>Healthcare Quality Improvement Partnership (HQIP)</a:t>
            </a:r>
            <a:endParaRPr lang="en-US" sz="2000" u="sng" strike="noStrike" dirty="0">
              <a:solidFill>
                <a:srgbClr val="000000"/>
              </a:solidFill>
              <a:latin typeface="Arial"/>
              <a:ea typeface="Arial"/>
              <a:cs typeface="Arial"/>
              <a:hlinkClick r:id="rId10"/>
            </a:endParaRPr>
          </a:p>
          <a:p>
            <a:pPr marL="0" lvl="0" indent="0">
              <a:lnSpc>
                <a:spcPts val="2800"/>
              </a:lnSpc>
              <a:spcBef>
                <a:spcPct val="0"/>
              </a:spcBef>
            </a:pPr>
            <a:r>
              <a:rPr lang="en-US" sz="2000" u="none" strike="noStrike" dirty="0">
                <a:solidFill>
                  <a:srgbClr val="000000"/>
                </a:solidFill>
                <a:latin typeface="Arial"/>
                <a:ea typeface="Arial"/>
                <a:cs typeface="Arial"/>
                <a:sym typeface="Arial"/>
              </a:rPr>
              <a:t> #NACEL2024 #EndOfLifeCare #QI #HealthcareLeadership</a:t>
            </a:r>
            <a:endParaRPr lang="en-US" sz="2000" u="none" strike="noStrike" dirty="0">
              <a:solidFill>
                <a:srgbClr val="000000"/>
              </a:solidFill>
              <a:latin typeface="Arial"/>
              <a:ea typeface="Arial"/>
              <a:cs typeface="Arial"/>
            </a:endParaRPr>
          </a:p>
          <a:p>
            <a:pPr marL="0" lvl="0" indent="0">
              <a:lnSpc>
                <a:spcPts val="2800"/>
              </a:lnSpc>
              <a:spcBef>
                <a:spcPct val="0"/>
              </a:spcBef>
            </a:pPr>
            <a:endParaRPr lang="en-US" sz="2000" u="none" strike="noStrike" dirty="0">
              <a:solidFill>
                <a:srgbClr val="000000"/>
              </a:solidFill>
              <a:latin typeface="Arial"/>
              <a:ea typeface="Arial"/>
              <a:cs typeface="Arial"/>
              <a:sym typeface="Arial"/>
            </a:endParaRPr>
          </a:p>
        </p:txBody>
      </p:sp>
      <p:sp>
        <p:nvSpPr>
          <p:cNvPr id="13" name="TextBox 13"/>
          <p:cNvSpPr txBox="1"/>
          <p:nvPr/>
        </p:nvSpPr>
        <p:spPr>
          <a:xfrm>
            <a:off x="2337962" y="6859268"/>
            <a:ext cx="15154170" cy="1346200"/>
          </a:xfrm>
          <a:prstGeom prst="rect">
            <a:avLst/>
          </a:prstGeom>
        </p:spPr>
        <p:txBody>
          <a:bodyPr lIns="0" tIns="0" rIns="0" bIns="0" rtlCol="0" anchor="t">
            <a:spAutoFit/>
          </a:bodyPr>
          <a:lstStyle/>
          <a:p>
            <a:pPr algn="l">
              <a:lnSpc>
                <a:spcPts val="3499"/>
              </a:lnSpc>
            </a:pPr>
            <a:r>
              <a:rPr lang="en-US" sz="2499">
                <a:solidFill>
                  <a:srgbClr val="000000"/>
                </a:solidFill>
                <a:latin typeface="Arial"/>
                <a:ea typeface="Arial"/>
                <a:cs typeface="Arial"/>
                <a:sym typeface="Arial"/>
              </a:rPr>
              <a:t>Top Tip:</a:t>
            </a:r>
          </a:p>
          <a:p>
            <a:pPr algn="l">
              <a:lnSpc>
                <a:spcPts val="3499"/>
              </a:lnSpc>
            </a:pPr>
            <a:r>
              <a:rPr lang="en-US" sz="2499">
                <a:solidFill>
                  <a:srgbClr val="000000"/>
                </a:solidFill>
                <a:latin typeface="Arial"/>
                <a:ea typeface="Arial"/>
                <a:cs typeface="Arial"/>
                <a:sym typeface="Arial"/>
              </a:rPr>
              <a:t>For greater reach on LinkedIn, please encourage conversation on your posts (comments/reactions).  Sharing can dilute the impact.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940" y="9000318"/>
            <a:ext cx="3882076" cy="1128228"/>
          </a:xfrm>
          <a:custGeom>
            <a:avLst/>
            <a:gdLst/>
            <a:ahLst/>
            <a:cxnLst/>
            <a:rect l="l" t="t" r="r" b="b"/>
            <a:pathLst>
              <a:path w="3882076" h="1128228">
                <a:moveTo>
                  <a:pt x="0" y="0"/>
                </a:moveTo>
                <a:lnTo>
                  <a:pt x="3882077" y="0"/>
                </a:lnTo>
                <a:lnTo>
                  <a:pt x="3882077" y="1128228"/>
                </a:lnTo>
                <a:lnTo>
                  <a:pt x="0" y="1128228"/>
                </a:lnTo>
                <a:lnTo>
                  <a:pt x="0" y="0"/>
                </a:lnTo>
                <a:close/>
              </a:path>
            </a:pathLst>
          </a:custGeom>
          <a:blipFill>
            <a:blip r:embed="rId2"/>
            <a:stretch>
              <a:fillRect/>
            </a:stretch>
          </a:blipFill>
        </p:spPr>
        <p:txBody>
          <a:bodyPr/>
          <a:lstStyle/>
          <a:p>
            <a:endParaRPr lang="en-GB"/>
          </a:p>
        </p:txBody>
      </p:sp>
      <p:sp>
        <p:nvSpPr>
          <p:cNvPr id="3" name="Freeform 3"/>
          <p:cNvSpPr/>
          <p:nvPr/>
        </p:nvSpPr>
        <p:spPr>
          <a:xfrm>
            <a:off x="16423014" y="8455975"/>
            <a:ext cx="1672572" cy="1672572"/>
          </a:xfrm>
          <a:custGeom>
            <a:avLst/>
            <a:gdLst/>
            <a:ahLst/>
            <a:cxnLst/>
            <a:rect l="l" t="t" r="r" b="b"/>
            <a:pathLst>
              <a:path w="1672572" h="1672572">
                <a:moveTo>
                  <a:pt x="0" y="0"/>
                </a:moveTo>
                <a:lnTo>
                  <a:pt x="1672572" y="0"/>
                </a:lnTo>
                <a:lnTo>
                  <a:pt x="1672572" y="1672571"/>
                </a:lnTo>
                <a:lnTo>
                  <a:pt x="0" y="1672571"/>
                </a:lnTo>
                <a:lnTo>
                  <a:pt x="0" y="0"/>
                </a:lnTo>
                <a:close/>
              </a:path>
            </a:pathLst>
          </a:custGeom>
          <a:blipFill>
            <a:blip r:embed="rId3"/>
            <a:stretch>
              <a:fillRect/>
            </a:stretch>
          </a:blipFill>
        </p:spPr>
        <p:txBody>
          <a:bodyPr/>
          <a:lstStyle/>
          <a:p>
            <a:endParaRPr lang="en-GB"/>
          </a:p>
        </p:txBody>
      </p:sp>
      <p:grpSp>
        <p:nvGrpSpPr>
          <p:cNvPr id="4" name="Group 4"/>
          <p:cNvGrpSpPr/>
          <p:nvPr/>
        </p:nvGrpSpPr>
        <p:grpSpPr>
          <a:xfrm>
            <a:off x="1028700" y="3684653"/>
            <a:ext cx="16463432" cy="4651881"/>
            <a:chOff x="0" y="0"/>
            <a:chExt cx="4336048" cy="1225187"/>
          </a:xfrm>
        </p:grpSpPr>
        <p:sp>
          <p:nvSpPr>
            <p:cNvPr id="5" name="Freeform 5"/>
            <p:cNvSpPr/>
            <p:nvPr/>
          </p:nvSpPr>
          <p:spPr>
            <a:xfrm>
              <a:off x="0" y="0"/>
              <a:ext cx="4336048" cy="1225187"/>
            </a:xfrm>
            <a:custGeom>
              <a:avLst/>
              <a:gdLst/>
              <a:ahLst/>
              <a:cxnLst/>
              <a:rect l="l" t="t" r="r" b="b"/>
              <a:pathLst>
                <a:path w="4336048" h="1225187">
                  <a:moveTo>
                    <a:pt x="0" y="0"/>
                  </a:moveTo>
                  <a:lnTo>
                    <a:pt x="4336048" y="0"/>
                  </a:lnTo>
                  <a:lnTo>
                    <a:pt x="4336048" y="1225187"/>
                  </a:lnTo>
                  <a:lnTo>
                    <a:pt x="0" y="1225187"/>
                  </a:lnTo>
                  <a:close/>
                </a:path>
              </a:pathLst>
            </a:custGeom>
            <a:solidFill>
              <a:srgbClr val="FFFFFF"/>
            </a:solidFill>
            <a:ln w="38100" cap="sq">
              <a:solidFill>
                <a:srgbClr val="28590F"/>
              </a:solidFill>
              <a:prstDash val="solid"/>
              <a:miter/>
            </a:ln>
          </p:spPr>
          <p:txBody>
            <a:bodyPr/>
            <a:lstStyle/>
            <a:p>
              <a:endParaRPr lang="en-GB"/>
            </a:p>
          </p:txBody>
        </p:sp>
        <p:sp>
          <p:nvSpPr>
            <p:cNvPr id="6" name="TextBox 6"/>
            <p:cNvSpPr txBox="1"/>
            <p:nvPr/>
          </p:nvSpPr>
          <p:spPr>
            <a:xfrm>
              <a:off x="0" y="-95250"/>
              <a:ext cx="4336048" cy="1320437"/>
            </a:xfrm>
            <a:prstGeom prst="rect">
              <a:avLst/>
            </a:prstGeom>
          </p:spPr>
          <p:txBody>
            <a:bodyPr lIns="50800" tIns="50800" rIns="50800" bIns="50800" rtlCol="0" anchor="ctr"/>
            <a:lstStyle/>
            <a:p>
              <a:pPr algn="ctr">
                <a:lnSpc>
                  <a:spcPts val="3499"/>
                </a:lnSpc>
              </a:pPr>
              <a:endParaRPr/>
            </a:p>
          </p:txBody>
        </p:sp>
      </p:grpSp>
      <p:sp>
        <p:nvSpPr>
          <p:cNvPr id="7" name="Freeform 7"/>
          <p:cNvSpPr/>
          <p:nvPr/>
        </p:nvSpPr>
        <p:spPr>
          <a:xfrm>
            <a:off x="1600200" y="339601"/>
            <a:ext cx="1258877" cy="1263615"/>
          </a:xfrm>
          <a:custGeom>
            <a:avLst/>
            <a:gdLst/>
            <a:ahLst/>
            <a:cxnLst/>
            <a:rect l="l" t="t" r="r" b="b"/>
            <a:pathLst>
              <a:path w="1258877" h="1263615">
                <a:moveTo>
                  <a:pt x="0" y="0"/>
                </a:moveTo>
                <a:lnTo>
                  <a:pt x="1258877" y="0"/>
                </a:lnTo>
                <a:lnTo>
                  <a:pt x="1258877" y="1263615"/>
                </a:lnTo>
                <a:lnTo>
                  <a:pt x="0" y="12636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8" name="TextBox 8"/>
          <p:cNvSpPr txBox="1"/>
          <p:nvPr/>
        </p:nvSpPr>
        <p:spPr>
          <a:xfrm>
            <a:off x="4625876" y="585944"/>
            <a:ext cx="9036248" cy="1024892"/>
          </a:xfrm>
          <a:prstGeom prst="rect">
            <a:avLst/>
          </a:prstGeom>
        </p:spPr>
        <p:txBody>
          <a:bodyPr lIns="0" tIns="0" rIns="0" bIns="0" rtlCol="0" anchor="t">
            <a:spAutoFit/>
          </a:bodyPr>
          <a:lstStyle/>
          <a:p>
            <a:pPr algn="ctr">
              <a:lnSpc>
                <a:spcPts val="7559"/>
              </a:lnSpc>
              <a:spcBef>
                <a:spcPct val="0"/>
              </a:spcBef>
            </a:pPr>
            <a:r>
              <a:rPr lang="en-US" sz="5399" b="1">
                <a:solidFill>
                  <a:srgbClr val="28590F"/>
                </a:solidFill>
                <a:latin typeface="Arial Bold"/>
                <a:ea typeface="Arial Bold"/>
                <a:cs typeface="Arial Bold"/>
                <a:sym typeface="Arial Bold"/>
              </a:rPr>
              <a:t>Bulletin content suggestion</a:t>
            </a:r>
          </a:p>
        </p:txBody>
      </p:sp>
      <p:sp>
        <p:nvSpPr>
          <p:cNvPr id="9" name="TextBox 9"/>
          <p:cNvSpPr txBox="1"/>
          <p:nvPr/>
        </p:nvSpPr>
        <p:spPr>
          <a:xfrm>
            <a:off x="1028700" y="1925432"/>
            <a:ext cx="16230600" cy="1444625"/>
          </a:xfrm>
          <a:prstGeom prst="rect">
            <a:avLst/>
          </a:prstGeom>
        </p:spPr>
        <p:txBody>
          <a:bodyPr lIns="0" tIns="0" rIns="0" bIns="0" rtlCol="0" anchor="t">
            <a:spAutoFit/>
          </a:bodyPr>
          <a:lstStyle/>
          <a:p>
            <a:pPr>
              <a:lnSpc>
                <a:spcPts val="2800"/>
              </a:lnSpc>
            </a:pPr>
            <a:r>
              <a:rPr lang="en-US" sz="2000">
                <a:solidFill>
                  <a:srgbClr val="000000"/>
                </a:solidFill>
                <a:latin typeface="Arial"/>
                <a:ea typeface="Arial"/>
                <a:cs typeface="Arial"/>
                <a:sym typeface="Arial"/>
              </a:rPr>
              <a:t>The NACEL 2024 State of the Nations Report &amp; Patient and Carer Tool will be embargoed until </a:t>
            </a:r>
            <a:r>
              <a:rPr lang="en-US" sz="2000" b="1">
                <a:solidFill>
                  <a:srgbClr val="000000"/>
                </a:solidFill>
                <a:latin typeface="Arial Bold"/>
                <a:ea typeface="Arial Bold"/>
                <a:cs typeface="Arial Bold"/>
                <a:sym typeface="Arial Bold"/>
              </a:rPr>
              <a:t>09:30 on Thursday 14th August</a:t>
            </a:r>
            <a:r>
              <a:rPr lang="en-US" sz="2000">
                <a:solidFill>
                  <a:srgbClr val="000000"/>
                </a:solidFill>
                <a:latin typeface="Arial"/>
                <a:ea typeface="Arial"/>
                <a:cs typeface="Arial"/>
                <a:sym typeface="Arial"/>
              </a:rPr>
              <a:t>.</a:t>
            </a:r>
          </a:p>
          <a:p>
            <a:pPr>
              <a:lnSpc>
                <a:spcPts val="2800"/>
              </a:lnSpc>
            </a:pPr>
            <a:endParaRPr lang="en-US" sz="2000">
              <a:solidFill>
                <a:srgbClr val="000000"/>
              </a:solidFill>
              <a:latin typeface="Arial"/>
              <a:ea typeface="Arial"/>
              <a:cs typeface="Arial"/>
              <a:sym typeface="Arial"/>
            </a:endParaRPr>
          </a:p>
          <a:p>
            <a:pPr>
              <a:lnSpc>
                <a:spcPts val="2800"/>
              </a:lnSpc>
            </a:pPr>
            <a:r>
              <a:rPr lang="en-US" sz="2000">
                <a:solidFill>
                  <a:srgbClr val="000000"/>
                </a:solidFill>
                <a:latin typeface="Arial"/>
                <a:ea typeface="Arial"/>
                <a:cs typeface="Arial"/>
                <a:sym typeface="Arial"/>
              </a:rPr>
              <a:t>To maximize our network's impact and reach, please include the following excerpt in your newsletters or bulletins. Send a copy to </a:t>
            </a:r>
            <a:r>
              <a:rPr lang="en-US" sz="2000" u="sng">
                <a:solidFill>
                  <a:srgbClr val="000000"/>
                </a:solidFill>
                <a:latin typeface="Arial"/>
                <a:ea typeface="Arial"/>
                <a:cs typeface="Arial"/>
                <a:sym typeface="Arial"/>
                <a:hlinkClick r:id="rId6" tooltip="mailto:nhsbn.nacelsupport@nhs.net"/>
              </a:rPr>
              <a:t>nhsbn.nacelsupport@nhs.net</a:t>
            </a:r>
            <a:r>
              <a:rPr lang="en-US" sz="2000">
                <a:solidFill>
                  <a:srgbClr val="000000"/>
                </a:solidFill>
                <a:latin typeface="Arial"/>
                <a:ea typeface="Arial"/>
                <a:cs typeface="Arial"/>
                <a:sym typeface="Arial"/>
              </a:rPr>
              <a:t> for monitoring and evaluation.</a:t>
            </a:r>
            <a:endParaRPr lang="en-US" sz="2000">
              <a:solidFill>
                <a:srgbClr val="000000"/>
              </a:solidFill>
              <a:latin typeface="Arial"/>
              <a:ea typeface="Arial"/>
              <a:cs typeface="Arial"/>
            </a:endParaRPr>
          </a:p>
        </p:txBody>
      </p:sp>
      <p:sp>
        <p:nvSpPr>
          <p:cNvPr id="10" name="TextBox 10"/>
          <p:cNvSpPr txBox="1"/>
          <p:nvPr/>
        </p:nvSpPr>
        <p:spPr>
          <a:xfrm>
            <a:off x="1282976" y="3755808"/>
            <a:ext cx="15954880" cy="4460773"/>
          </a:xfrm>
          <a:prstGeom prst="rect">
            <a:avLst/>
          </a:prstGeom>
        </p:spPr>
        <p:txBody>
          <a:bodyPr lIns="0" tIns="0" rIns="0" bIns="0" rtlCol="0" anchor="t">
            <a:spAutoFit/>
          </a:bodyPr>
          <a:lstStyle/>
          <a:p>
            <a:pPr>
              <a:lnSpc>
                <a:spcPts val="2520"/>
              </a:lnSpc>
              <a:spcBef>
                <a:spcPct val="0"/>
              </a:spcBef>
            </a:pPr>
            <a:r>
              <a:rPr lang="en-US" sz="1800">
                <a:solidFill>
                  <a:srgbClr val="000000"/>
                </a:solidFill>
                <a:latin typeface="Arial"/>
                <a:ea typeface="Arial"/>
                <a:cs typeface="Arial"/>
                <a:sym typeface="Arial"/>
              </a:rPr>
              <a:t>📰</a:t>
            </a:r>
            <a:r>
              <a:rPr lang="en-US" sz="1800" u="none" strike="noStrike">
                <a:solidFill>
                  <a:srgbClr val="000000"/>
                </a:solidFill>
                <a:latin typeface="Arial"/>
                <a:ea typeface="Arial"/>
                <a:cs typeface="Arial"/>
                <a:sym typeface="Arial"/>
              </a:rPr>
              <a:t> </a:t>
            </a:r>
            <a:r>
              <a:rPr lang="en-US" sz="1800" b="1" u="none" strike="noStrike">
                <a:solidFill>
                  <a:srgbClr val="000000"/>
                </a:solidFill>
                <a:latin typeface="Arial Bold"/>
                <a:ea typeface="Arial Bold"/>
                <a:cs typeface="Arial Bold"/>
                <a:sym typeface="Arial Bold"/>
              </a:rPr>
              <a:t>NACEL 2024 </a:t>
            </a:r>
            <a:r>
              <a:rPr lang="en-US" b="1">
                <a:solidFill>
                  <a:srgbClr val="000000"/>
                </a:solidFill>
                <a:latin typeface="Arial Bold"/>
                <a:ea typeface="Arial Bold"/>
                <a:cs typeface="Arial Bold"/>
                <a:sym typeface="Arial Bold"/>
              </a:rPr>
              <a:t>Findings Now</a:t>
            </a:r>
            <a:r>
              <a:rPr lang="en-US" sz="1800" b="1" u="none" strike="noStrike">
                <a:solidFill>
                  <a:srgbClr val="000000"/>
                </a:solidFill>
                <a:latin typeface="Arial Bold"/>
                <a:ea typeface="Arial Bold"/>
                <a:cs typeface="Arial Bold"/>
                <a:sym typeface="Arial Bold"/>
              </a:rPr>
              <a:t> Published - Supporting Quality </a:t>
            </a:r>
            <a:r>
              <a:rPr lang="en-US" b="1">
                <a:solidFill>
                  <a:srgbClr val="000000"/>
                </a:solidFill>
                <a:latin typeface="Arial Bold"/>
                <a:ea typeface="Arial Bold"/>
                <a:cs typeface="Arial Bold"/>
                <a:sym typeface="Arial Bold"/>
              </a:rPr>
              <a:t>Care at the End of Life</a:t>
            </a:r>
            <a:endParaRPr lang="en-US"/>
          </a:p>
          <a:p>
            <a:pPr>
              <a:lnSpc>
                <a:spcPts val="2520"/>
              </a:lnSpc>
              <a:spcBef>
                <a:spcPct val="0"/>
              </a:spcBef>
            </a:pPr>
            <a:endParaRPr lang="en-US" sz="1800" b="1" u="none" strike="noStrike">
              <a:solidFill>
                <a:srgbClr val="000000"/>
              </a:solidFill>
              <a:latin typeface="Arial Bold"/>
              <a:ea typeface="Arial Bold"/>
              <a:cs typeface="Arial Bold"/>
              <a:sym typeface="Arial Bold"/>
            </a:endParaRPr>
          </a:p>
          <a:p>
            <a:pPr marL="0" lvl="0" indent="0">
              <a:lnSpc>
                <a:spcPts val="2520"/>
              </a:lnSpc>
              <a:spcBef>
                <a:spcPct val="0"/>
              </a:spcBef>
            </a:pPr>
            <a:r>
              <a:rPr lang="en-US" sz="1800" u="none" strike="noStrike">
                <a:solidFill>
                  <a:srgbClr val="000000"/>
                </a:solidFill>
                <a:latin typeface="Arial"/>
                <a:ea typeface="Arial"/>
                <a:cs typeface="Arial"/>
                <a:sym typeface="Arial"/>
              </a:rPr>
              <a:t>The NACEL 2024 State of the Nations report is now available, offering invaluable insights into the quality of end of life care in acute and community hospitals across England, Wales, and Jersey.</a:t>
            </a:r>
            <a:endParaRPr lang="en-US" sz="1800" u="none" strike="noStrike">
              <a:solidFill>
                <a:srgbClr val="000000"/>
              </a:solidFill>
              <a:latin typeface="Arial"/>
              <a:ea typeface="Arial"/>
              <a:cs typeface="Arial"/>
            </a:endParaRPr>
          </a:p>
          <a:p>
            <a:pPr marL="0" lvl="0" indent="0">
              <a:lnSpc>
                <a:spcPts val="2520"/>
              </a:lnSpc>
              <a:spcBef>
                <a:spcPct val="0"/>
              </a:spcBef>
            </a:pPr>
            <a:endParaRPr lang="en-US" sz="1800" u="none" strike="noStrike">
              <a:solidFill>
                <a:srgbClr val="000000"/>
              </a:solidFill>
              <a:latin typeface="Arial"/>
              <a:ea typeface="Arial"/>
              <a:cs typeface="Arial"/>
              <a:sym typeface="Arial"/>
            </a:endParaRPr>
          </a:p>
          <a:p>
            <a:pPr marL="0" lvl="0" indent="0">
              <a:lnSpc>
                <a:spcPts val="2520"/>
              </a:lnSpc>
              <a:spcBef>
                <a:spcPct val="0"/>
              </a:spcBef>
            </a:pPr>
            <a:r>
              <a:rPr lang="en-US" sz="1800" u="none" strike="noStrike">
                <a:solidFill>
                  <a:srgbClr val="000000"/>
                </a:solidFill>
                <a:latin typeface="Arial"/>
                <a:ea typeface="Arial"/>
                <a:cs typeface="Arial"/>
                <a:sym typeface="Arial"/>
              </a:rPr>
              <a:t>Published by the </a:t>
            </a:r>
            <a:r>
              <a:rPr lang="en-US" sz="1800" u="sng" strike="noStrike">
                <a:solidFill>
                  <a:srgbClr val="000000"/>
                </a:solidFill>
                <a:latin typeface="Arial"/>
                <a:ea typeface="Arial"/>
                <a:cs typeface="Arial"/>
                <a:sym typeface="Arial"/>
                <a:hlinkClick r:id="rId7" tooltip="https://www.nhsbenchmarking.nhs.uk"/>
              </a:rPr>
              <a:t>NHS Benchmarking Network</a:t>
            </a:r>
            <a:r>
              <a:rPr lang="en-US" sz="1800" u="none" strike="noStrike">
                <a:solidFill>
                  <a:srgbClr val="000000"/>
                </a:solidFill>
                <a:latin typeface="Arial"/>
                <a:ea typeface="Arial"/>
                <a:cs typeface="Arial"/>
                <a:sym typeface="Arial"/>
              </a:rPr>
              <a:t>, this year’s report presents clear, evidence-based recommendations to support meaningful improvements in quality and outcomes of care experienced by the dying person and those important to them during the last admission leading to death.</a:t>
            </a:r>
            <a:endParaRPr lang="en-US" sz="1800" u="none" strike="noStrike">
              <a:solidFill>
                <a:srgbClr val="000000"/>
              </a:solidFill>
              <a:latin typeface="Arial"/>
              <a:ea typeface="Arial"/>
              <a:cs typeface="Arial"/>
            </a:endParaRPr>
          </a:p>
          <a:p>
            <a:pPr marL="0" lvl="0" indent="0">
              <a:lnSpc>
                <a:spcPts val="2520"/>
              </a:lnSpc>
              <a:spcBef>
                <a:spcPct val="0"/>
              </a:spcBef>
            </a:pPr>
            <a:endParaRPr lang="en-US" sz="1800" u="none" strike="noStrike">
              <a:solidFill>
                <a:srgbClr val="000000"/>
              </a:solidFill>
              <a:latin typeface="Arial"/>
              <a:ea typeface="Arial"/>
              <a:cs typeface="Arial"/>
              <a:sym typeface="Arial"/>
            </a:endParaRPr>
          </a:p>
          <a:p>
            <a:pPr marL="0" lvl="0" indent="0">
              <a:lnSpc>
                <a:spcPts val="2520"/>
              </a:lnSpc>
              <a:spcBef>
                <a:spcPct val="0"/>
              </a:spcBef>
            </a:pPr>
            <a:r>
              <a:rPr lang="en-US" sz="1800" u="none" strike="noStrike">
                <a:solidFill>
                  <a:srgbClr val="000000"/>
                </a:solidFill>
                <a:latin typeface="Arial"/>
                <a:ea typeface="Arial"/>
                <a:cs typeface="Arial"/>
                <a:sym typeface="Arial"/>
              </a:rPr>
              <a:t>🔗 Access the full report and outputs: </a:t>
            </a:r>
            <a:r>
              <a:rPr lang="en-US" sz="1800" u="sng" strike="noStrike">
                <a:solidFill>
                  <a:srgbClr val="000000"/>
                </a:solidFill>
                <a:latin typeface="Arial"/>
                <a:ea typeface="Arial"/>
                <a:cs typeface="Arial"/>
                <a:sym typeface="Arial"/>
                <a:hlinkClick r:id="rId8" tooltip="https://www.nacel.nhs.uk/outputs"/>
              </a:rPr>
              <a:t>www.nacel.nhs.uk/outputs</a:t>
            </a:r>
            <a:endParaRPr lang="en-US" sz="1800" u="sng" strike="noStrike">
              <a:solidFill>
                <a:srgbClr val="000000"/>
              </a:solidFill>
              <a:latin typeface="Arial"/>
              <a:ea typeface="Arial"/>
              <a:cs typeface="Arial"/>
              <a:hlinkClick r:id="rId8"/>
            </a:endParaRPr>
          </a:p>
          <a:p>
            <a:pPr marL="0" lvl="0" indent="0">
              <a:lnSpc>
                <a:spcPts val="2520"/>
              </a:lnSpc>
              <a:spcBef>
                <a:spcPct val="0"/>
              </a:spcBef>
            </a:pPr>
            <a:endParaRPr lang="en-US" sz="1800" u="sng" strike="noStrike">
              <a:solidFill>
                <a:srgbClr val="000000"/>
              </a:solidFill>
              <a:latin typeface="Arial"/>
              <a:ea typeface="Arial"/>
              <a:cs typeface="Arial"/>
              <a:sym typeface="Arial"/>
              <a:hlinkClick r:id="rId8" tooltip="https://www.nacel.nhs.uk/outputs"/>
            </a:endParaRPr>
          </a:p>
          <a:p>
            <a:pPr marL="0" lvl="0" indent="0">
              <a:lnSpc>
                <a:spcPts val="2520"/>
              </a:lnSpc>
              <a:spcBef>
                <a:spcPct val="0"/>
              </a:spcBef>
            </a:pPr>
            <a:r>
              <a:rPr lang="en-US" sz="1800" u="none" strike="noStrike">
                <a:solidFill>
                  <a:srgbClr val="000000"/>
                </a:solidFill>
                <a:latin typeface="Arial"/>
                <a:ea typeface="Arial"/>
                <a:cs typeface="Arial"/>
                <a:sym typeface="Arial"/>
              </a:rPr>
              <a:t>We encourage all health and care professionals, providers, and system leaders to explore the findings. The reports are a vital tool to help assess current care, inform decision-making, and drive quality improvement during the last admission leading to death.</a:t>
            </a:r>
            <a:endParaRPr lang="en-US" sz="1800" u="none" strike="noStrike">
              <a:solidFill>
                <a:srgbClr val="000000"/>
              </a:solidFill>
              <a:latin typeface="Arial"/>
              <a:ea typeface="Arial"/>
              <a:cs typeface="Arial"/>
            </a:endParaRPr>
          </a:p>
          <a:p>
            <a:pPr marL="0" lvl="0" indent="0">
              <a:lnSpc>
                <a:spcPts val="2520"/>
              </a:lnSpc>
              <a:spcBef>
                <a:spcPct val="0"/>
              </a:spcBef>
            </a:pPr>
            <a:endParaRPr lang="en-US" sz="1800" u="none" strike="noStrike">
              <a:solidFill>
                <a:srgbClr val="000000"/>
              </a:solidFill>
              <a:latin typeface="Arial"/>
              <a:ea typeface="Arial"/>
              <a:cs typeface="Arial"/>
              <a:sym typeface="Arial"/>
            </a:endParaRPr>
          </a:p>
          <a:p>
            <a:pPr marL="0" lvl="0" indent="0">
              <a:lnSpc>
                <a:spcPts val="2520"/>
              </a:lnSpc>
              <a:spcBef>
                <a:spcPct val="0"/>
              </a:spcBef>
            </a:pPr>
            <a:r>
              <a:rPr lang="en-US" sz="1800" u="none" strike="noStrike">
                <a:solidFill>
                  <a:srgbClr val="000000"/>
                </a:solidFill>
                <a:latin typeface="Arial"/>
                <a:ea typeface="Arial"/>
                <a:cs typeface="Arial"/>
                <a:sym typeface="Arial"/>
              </a:rPr>
              <a:t>📩 For more information, contact the NACEL support team at: </a:t>
            </a:r>
            <a:r>
              <a:rPr lang="en-US" sz="1800" u="sng" strike="noStrike">
                <a:solidFill>
                  <a:srgbClr val="000000"/>
                </a:solidFill>
                <a:latin typeface="Arial"/>
                <a:ea typeface="Arial"/>
                <a:cs typeface="Arial"/>
                <a:sym typeface="Arial"/>
                <a:hlinkClick r:id="rId6" tooltip="mailto:nhsbn.nacelsupport@nhs.net"/>
              </a:rPr>
              <a:t>nhsbn.nacelsupport@nhs.net</a:t>
            </a:r>
            <a:endParaRPr lang="en-US" sz="1800" u="sng" strike="noStrike">
              <a:solidFill>
                <a:srgbClr val="000000"/>
              </a:solidFill>
              <a:latin typeface="Arial"/>
              <a:ea typeface="Arial"/>
              <a:cs typeface="Arial"/>
              <a:hlinkClick r:id="rId6"/>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040234"/>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118854" y="4446877"/>
            <a:ext cx="888425" cy="935185"/>
          </a:xfrm>
          <a:custGeom>
            <a:avLst/>
            <a:gdLst/>
            <a:ahLst/>
            <a:cxnLst/>
            <a:rect l="l" t="t" r="r" b="b"/>
            <a:pathLst>
              <a:path w="888425" h="935185">
                <a:moveTo>
                  <a:pt x="0" y="0"/>
                </a:moveTo>
                <a:lnTo>
                  <a:pt x="888426" y="0"/>
                </a:lnTo>
                <a:lnTo>
                  <a:pt x="888426" y="935185"/>
                </a:lnTo>
                <a:lnTo>
                  <a:pt x="0" y="9351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890254" y="5488048"/>
            <a:ext cx="1242484" cy="1242484"/>
          </a:xfrm>
          <a:custGeom>
            <a:avLst/>
            <a:gdLst/>
            <a:ahLst/>
            <a:cxnLst/>
            <a:rect l="l" t="t" r="r" b="b"/>
            <a:pathLst>
              <a:path w="1242484" h="1242484">
                <a:moveTo>
                  <a:pt x="0" y="0"/>
                </a:moveTo>
                <a:lnTo>
                  <a:pt x="1242484" y="0"/>
                </a:lnTo>
                <a:lnTo>
                  <a:pt x="1242484" y="1242483"/>
                </a:lnTo>
                <a:lnTo>
                  <a:pt x="0" y="12424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7" name="Freeform 7"/>
          <p:cNvSpPr/>
          <p:nvPr/>
        </p:nvSpPr>
        <p:spPr>
          <a:xfrm>
            <a:off x="1028831" y="6846192"/>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TextBox 8"/>
          <p:cNvSpPr txBox="1"/>
          <p:nvPr/>
        </p:nvSpPr>
        <p:spPr>
          <a:xfrm>
            <a:off x="974824" y="2093294"/>
            <a:ext cx="16284476" cy="1715470"/>
          </a:xfrm>
          <a:prstGeom prst="rect">
            <a:avLst/>
          </a:prstGeom>
        </p:spPr>
        <p:txBody>
          <a:bodyPr lIns="0" tIns="0" rIns="0" bIns="0" rtlCol="0" anchor="t">
            <a:spAutoFit/>
          </a:bodyPr>
          <a:lstStyle/>
          <a:p>
            <a:pPr algn="ctr">
              <a:lnSpc>
                <a:spcPts val="6999"/>
              </a:lnSpc>
            </a:pPr>
            <a:r>
              <a:rPr lang="en-US" sz="4950" b="1">
                <a:solidFill>
                  <a:srgbClr val="28590F"/>
                </a:solidFill>
                <a:latin typeface="Arial Bold"/>
                <a:ea typeface="Arial Bold"/>
                <a:cs typeface="Arial Bold"/>
                <a:sym typeface="Arial Bold"/>
              </a:rPr>
              <a:t>Available Now:</a:t>
            </a:r>
            <a:r>
              <a:rPr lang="en-US" sz="4950">
                <a:solidFill>
                  <a:srgbClr val="28590F"/>
                </a:solidFill>
                <a:latin typeface="Arial"/>
                <a:ea typeface="Arial"/>
                <a:cs typeface="Arial"/>
                <a:sym typeface="Arial"/>
              </a:rPr>
              <a:t> NACEL 2024 State of the Nations Report and Patient Carer Tool</a:t>
            </a:r>
            <a:endParaRPr lang="en-US" sz="4999">
              <a:solidFill>
                <a:srgbClr val="28590F"/>
              </a:solidFill>
              <a:latin typeface="Arial"/>
              <a:ea typeface="Arial"/>
              <a:cs typeface="Arial"/>
              <a:sym typeface="Arial"/>
            </a:endParaRPr>
          </a:p>
        </p:txBody>
      </p:sp>
      <p:sp>
        <p:nvSpPr>
          <p:cNvPr id="9" name="TextBox 9"/>
          <p:cNvSpPr txBox="1"/>
          <p:nvPr/>
        </p:nvSpPr>
        <p:spPr>
          <a:xfrm>
            <a:off x="2454811" y="4630306"/>
            <a:ext cx="7851354" cy="573427"/>
          </a:xfrm>
          <a:prstGeom prst="rect">
            <a:avLst/>
          </a:prstGeom>
        </p:spPr>
        <p:txBody>
          <a:bodyPr wrap="square" lIns="0" tIns="0" rIns="0" bIns="0" rtlCol="0" anchor="t">
            <a:spAutoFit/>
          </a:bodyPr>
          <a:lstStyle/>
          <a:p>
            <a:pPr>
              <a:lnSpc>
                <a:spcPts val="4899"/>
              </a:lnSpc>
              <a:spcBef>
                <a:spcPct val="0"/>
              </a:spcBef>
            </a:pPr>
            <a:r>
              <a:rPr lang="en-US" sz="2800" b="1">
                <a:solidFill>
                  <a:srgbClr val="28590F"/>
                </a:solidFill>
                <a:latin typeface="Arial Bold"/>
                <a:ea typeface="Arial Bold"/>
                <a:cs typeface="Arial Bold"/>
                <a:sym typeface="Arial Bold"/>
              </a:rPr>
              <a:t>Join the conversation:</a:t>
            </a:r>
            <a:r>
              <a:rPr lang="en-US" sz="2800">
                <a:solidFill>
                  <a:srgbClr val="28590F"/>
                </a:solidFill>
                <a:latin typeface="Arial"/>
                <a:ea typeface="Arial"/>
                <a:cs typeface="Arial"/>
                <a:sym typeface="Arial"/>
              </a:rPr>
              <a:t> #NACEL2024</a:t>
            </a:r>
          </a:p>
        </p:txBody>
      </p:sp>
      <p:sp>
        <p:nvSpPr>
          <p:cNvPr id="10" name="TextBox 10"/>
          <p:cNvSpPr txBox="1"/>
          <p:nvPr/>
        </p:nvSpPr>
        <p:spPr>
          <a:xfrm>
            <a:off x="1621980" y="5825126"/>
            <a:ext cx="8451800" cy="564706"/>
          </a:xfrm>
          <a:prstGeom prst="rect">
            <a:avLst/>
          </a:prstGeom>
        </p:spPr>
        <p:txBody>
          <a:bodyPr lIns="0" tIns="0" rIns="0" bIns="0" rtlCol="0" anchor="t">
            <a:spAutoFit/>
          </a:bodyPr>
          <a:lstStyle/>
          <a:p>
            <a:pPr algn="ctr">
              <a:lnSpc>
                <a:spcPts val="4899"/>
              </a:lnSpc>
              <a:spcBef>
                <a:spcPct val="0"/>
              </a:spcBef>
            </a:pPr>
            <a:r>
              <a:rPr lang="en-US" sz="2800" b="1">
                <a:solidFill>
                  <a:srgbClr val="28590F"/>
                </a:solidFill>
                <a:latin typeface="Arial Bold"/>
                <a:ea typeface="Arial Bold"/>
                <a:cs typeface="Arial Bold"/>
                <a:sym typeface="Arial Bold"/>
              </a:rPr>
              <a:t>Find out more:</a:t>
            </a:r>
            <a:r>
              <a:rPr lang="en-US" sz="2800">
                <a:solidFill>
                  <a:srgbClr val="28590F"/>
                </a:solidFill>
                <a:latin typeface="Arial"/>
                <a:ea typeface="Arial"/>
                <a:cs typeface="Arial"/>
                <a:sym typeface="Arial"/>
              </a:rPr>
              <a:t> </a:t>
            </a:r>
            <a:r>
              <a:rPr lang="en-US" sz="2800" u="sng">
                <a:solidFill>
                  <a:srgbClr val="28590F"/>
                </a:solidFill>
                <a:latin typeface="Arial"/>
                <a:ea typeface="Arial"/>
                <a:cs typeface="Arial"/>
                <a:sym typeface="Arial"/>
                <a:hlinkClick r:id="rId12" tooltip="https://www.nacel.nhs.uk/outputs"/>
              </a:rPr>
              <a:t>www.nacel.nhs.uk/outputs</a:t>
            </a:r>
            <a:r>
              <a:rPr lang="en-US" sz="2800">
                <a:solidFill>
                  <a:srgbClr val="28590F"/>
                </a:solidFill>
                <a:latin typeface="Arial"/>
                <a:ea typeface="Arial"/>
                <a:cs typeface="Arial"/>
                <a:sym typeface="Arial"/>
              </a:rPr>
              <a:t> </a:t>
            </a:r>
          </a:p>
        </p:txBody>
      </p:sp>
      <p:sp>
        <p:nvSpPr>
          <p:cNvPr id="11" name="TextBox 11"/>
          <p:cNvSpPr txBox="1"/>
          <p:nvPr/>
        </p:nvSpPr>
        <p:spPr>
          <a:xfrm>
            <a:off x="1621980" y="7044695"/>
            <a:ext cx="7851428" cy="564706"/>
          </a:xfrm>
          <a:prstGeom prst="rect">
            <a:avLst/>
          </a:prstGeom>
        </p:spPr>
        <p:txBody>
          <a:bodyPr lIns="0" tIns="0" rIns="0" bIns="0" rtlCol="0" anchor="t">
            <a:spAutoFit/>
          </a:bodyPr>
          <a:lstStyle/>
          <a:p>
            <a:pPr algn="ctr">
              <a:lnSpc>
                <a:spcPts val="4899"/>
              </a:lnSpc>
              <a:spcBef>
                <a:spcPct val="0"/>
              </a:spcBef>
            </a:pPr>
            <a:r>
              <a:rPr lang="en-US" sz="2800" b="1">
                <a:solidFill>
                  <a:srgbClr val="28590F"/>
                </a:solidFill>
                <a:latin typeface="Arial Bold"/>
                <a:ea typeface="Arial Bold"/>
                <a:cs typeface="Arial Bold"/>
                <a:sym typeface="Arial Bold"/>
              </a:rPr>
              <a:t>Contact:</a:t>
            </a:r>
            <a:r>
              <a:rPr lang="en-US" sz="2800">
                <a:solidFill>
                  <a:srgbClr val="28590F"/>
                </a:solidFill>
                <a:latin typeface="Arial"/>
                <a:ea typeface="Arial"/>
                <a:cs typeface="Arial"/>
                <a:sym typeface="Arial"/>
              </a:rPr>
              <a:t> </a:t>
            </a:r>
            <a:r>
              <a:rPr lang="en-US" sz="2800" u="sng">
                <a:solidFill>
                  <a:srgbClr val="28590F"/>
                </a:solidFill>
                <a:latin typeface="Arial"/>
                <a:ea typeface="Arial"/>
                <a:cs typeface="Arial"/>
                <a:sym typeface="Arial"/>
                <a:hlinkClick r:id="rId13" tooltip="mailto:nhsbn.nacelsupport@nhs.net"/>
              </a:rPr>
              <a:t>nhsbn.nacelsupport@nhs.net </a:t>
            </a:r>
          </a:p>
        </p:txBody>
      </p:sp>
      <p:grpSp>
        <p:nvGrpSpPr>
          <p:cNvPr id="14" name="Group 13">
            <a:extLst>
              <a:ext uri="{FF2B5EF4-FFF2-40B4-BE49-F238E27FC236}">
                <a16:creationId xmlns:a16="http://schemas.microsoft.com/office/drawing/2014/main" id="{4F0208BA-179B-373E-B918-4190C2C71A76}"/>
              </a:ext>
            </a:extLst>
          </p:cNvPr>
          <p:cNvGrpSpPr/>
          <p:nvPr/>
        </p:nvGrpSpPr>
        <p:grpSpPr>
          <a:xfrm>
            <a:off x="11638748" y="3440157"/>
            <a:ext cx="4992719" cy="4604134"/>
            <a:chOff x="11638748" y="3440157"/>
            <a:chExt cx="4992719" cy="4604134"/>
          </a:xfrm>
        </p:grpSpPr>
        <p:pic>
          <p:nvPicPr>
            <p:cNvPr id="12" name="Picture 11" descr="A screenshot of a medical chart&#10;&#10;AI-generated content may be incorrect.">
              <a:extLst>
                <a:ext uri="{FF2B5EF4-FFF2-40B4-BE49-F238E27FC236}">
                  <a16:creationId xmlns:a16="http://schemas.microsoft.com/office/drawing/2014/main" id="{9F5FD11F-EA05-70A7-A3EF-E2CFC68A7BCE}"/>
                </a:ext>
              </a:extLst>
            </p:cNvPr>
            <p:cNvPicPr>
              <a:picLocks noChangeAspect="1"/>
            </p:cNvPicPr>
            <p:nvPr/>
          </p:nvPicPr>
          <p:blipFill>
            <a:blip r:embed="rId14"/>
            <a:stretch>
              <a:fillRect/>
            </a:stretch>
          </p:blipFill>
          <p:spPr>
            <a:xfrm>
              <a:off x="13509988" y="3440157"/>
              <a:ext cx="3121479" cy="4030436"/>
            </a:xfrm>
            <a:prstGeom prst="rect">
              <a:avLst/>
            </a:prstGeom>
          </p:spPr>
        </p:pic>
        <p:pic>
          <p:nvPicPr>
            <p:cNvPr id="13" name="Picture 12" descr="A close up of a person&amp;#39;s body&#10;&#10;AI-generated content may be incorrect.">
              <a:extLst>
                <a:ext uri="{FF2B5EF4-FFF2-40B4-BE49-F238E27FC236}">
                  <a16:creationId xmlns:a16="http://schemas.microsoft.com/office/drawing/2014/main" id="{6DC7DFE1-6984-3337-19B2-3B62A4AD3253}"/>
                </a:ext>
              </a:extLst>
            </p:cNvPr>
            <p:cNvPicPr>
              <a:picLocks noChangeAspect="1"/>
            </p:cNvPicPr>
            <p:nvPr/>
          </p:nvPicPr>
          <p:blipFill>
            <a:blip r:embed="rId15"/>
            <a:srcRect t="946" r="-330" b="-231"/>
            <a:stretch>
              <a:fillRect/>
            </a:stretch>
          </p:blipFill>
          <p:spPr>
            <a:xfrm>
              <a:off x="11638748" y="4003692"/>
              <a:ext cx="3012547" cy="4040599"/>
            </a:xfrm>
            <a:prstGeom prst="rect">
              <a:avLst/>
            </a:prstGeom>
            <a:ln>
              <a:solidFill>
                <a:schemeClr val="tx1"/>
              </a:solid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6053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6053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7" name="Freeform 7"/>
          <p:cNvSpPr/>
          <p:nvPr/>
        </p:nvSpPr>
        <p:spPr>
          <a:xfrm>
            <a:off x="1741682" y="4436544"/>
            <a:ext cx="1518458" cy="1374895"/>
          </a:xfrm>
          <a:custGeom>
            <a:avLst/>
            <a:gdLst/>
            <a:ahLst/>
            <a:cxnLst/>
            <a:rect l="l" t="t" r="r" b="b"/>
            <a:pathLst>
              <a:path w="1518458" h="1374895">
                <a:moveTo>
                  <a:pt x="0" y="0"/>
                </a:moveTo>
                <a:lnTo>
                  <a:pt x="1518458" y="0"/>
                </a:lnTo>
                <a:lnTo>
                  <a:pt x="1518458" y="1374895"/>
                </a:lnTo>
                <a:lnTo>
                  <a:pt x="0" y="137489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TextBox 8"/>
          <p:cNvSpPr txBox="1"/>
          <p:nvPr/>
        </p:nvSpPr>
        <p:spPr>
          <a:xfrm>
            <a:off x="6504734" y="1265738"/>
            <a:ext cx="4959131" cy="983090"/>
          </a:xfrm>
          <a:prstGeom prst="rect">
            <a:avLst/>
          </a:prstGeom>
        </p:spPr>
        <p:txBody>
          <a:bodyPr wrap="square" lIns="0" tIns="0" rIns="0" bIns="0" rtlCol="0" anchor="t">
            <a:spAutoFit/>
          </a:bodyPr>
          <a:lstStyle/>
          <a:p>
            <a:pPr algn="ctr">
              <a:lnSpc>
                <a:spcPts val="8399"/>
              </a:lnSpc>
            </a:pPr>
            <a:r>
              <a:rPr lang="en-US" sz="5999" b="1" dirty="0">
                <a:solidFill>
                  <a:srgbClr val="28590F"/>
                </a:solidFill>
                <a:latin typeface="Arial Bold"/>
                <a:ea typeface="Arial Bold"/>
                <a:cs typeface="Arial Bold"/>
                <a:sym typeface="Arial Bold"/>
              </a:rPr>
              <a:t>NACEL 2024</a:t>
            </a:r>
          </a:p>
        </p:txBody>
      </p:sp>
      <p:sp>
        <p:nvSpPr>
          <p:cNvPr id="9" name="TextBox 9"/>
          <p:cNvSpPr txBox="1"/>
          <p:nvPr/>
        </p:nvSpPr>
        <p:spPr>
          <a:xfrm>
            <a:off x="2346766" y="7411741"/>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2"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8864"/>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3"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7116858" y="2768332"/>
            <a:ext cx="3855942" cy="573427"/>
          </a:xfrm>
          <a:prstGeom prst="rect">
            <a:avLst/>
          </a:prstGeom>
        </p:spPr>
        <p:txBody>
          <a:bodyPr wrap="square" lIns="0" tIns="0" rIns="0" bIns="0" rtlCol="0" anchor="t">
            <a:spAutoFit/>
          </a:bodyPr>
          <a:lstStyle/>
          <a:p>
            <a:pPr algn="ctr">
              <a:lnSpc>
                <a:spcPts val="4900"/>
              </a:lnSpc>
            </a:pPr>
            <a:r>
              <a:rPr lang="en-US" sz="3500" b="1" dirty="0">
                <a:solidFill>
                  <a:srgbClr val="28590F"/>
                </a:solidFill>
                <a:latin typeface="Arial Bold"/>
                <a:ea typeface="Arial Bold"/>
                <a:cs typeface="Arial Bold"/>
                <a:sym typeface="Arial Bold"/>
              </a:rPr>
              <a:t>Key Finding One:</a:t>
            </a:r>
          </a:p>
        </p:txBody>
      </p:sp>
      <p:sp>
        <p:nvSpPr>
          <p:cNvPr id="12" name="TextBox 12"/>
          <p:cNvSpPr txBox="1"/>
          <p:nvPr/>
        </p:nvSpPr>
        <p:spPr>
          <a:xfrm>
            <a:off x="4441949" y="4208900"/>
            <a:ext cx="12803062" cy="1830181"/>
          </a:xfrm>
          <a:prstGeom prst="rect">
            <a:avLst/>
          </a:prstGeom>
        </p:spPr>
        <p:txBody>
          <a:bodyPr lIns="0" tIns="0" rIns="0" bIns="0" rtlCol="0" anchor="t">
            <a:spAutoFit/>
          </a:bodyPr>
          <a:lstStyle/>
          <a:p>
            <a:pPr algn="l">
              <a:lnSpc>
                <a:spcPts val="4899"/>
              </a:lnSpc>
              <a:spcBef>
                <a:spcPct val="0"/>
              </a:spcBef>
            </a:pPr>
            <a:r>
              <a:rPr lang="en-US" sz="3499" dirty="0">
                <a:solidFill>
                  <a:srgbClr val="28590F"/>
                </a:solidFill>
                <a:latin typeface="Arial Bold"/>
                <a:ea typeface="Arial Bold"/>
                <a:cs typeface="Arial Bold"/>
                <a:sym typeface="Arial Bold"/>
              </a:rPr>
              <a:t>Of hospital/sites with quality improvement plans relating to end of life care, </a:t>
            </a:r>
            <a:r>
              <a:rPr lang="en-US" sz="3499" b="1" dirty="0">
                <a:solidFill>
                  <a:srgbClr val="28590F"/>
                </a:solidFill>
                <a:latin typeface="Arial Bold"/>
                <a:ea typeface="Arial Bold"/>
                <a:cs typeface="Arial Bold"/>
                <a:sym typeface="Arial Bold"/>
              </a:rPr>
              <a:t>74%</a:t>
            </a:r>
            <a:r>
              <a:rPr lang="en-US" sz="3499" dirty="0">
                <a:solidFill>
                  <a:srgbClr val="28590F"/>
                </a:solidFill>
                <a:latin typeface="Arial Bold"/>
                <a:ea typeface="Arial Bold"/>
                <a:cs typeface="Arial Bold"/>
                <a:sym typeface="Arial Bold"/>
              </a:rPr>
              <a:t> </a:t>
            </a:r>
            <a:r>
              <a:rPr lang="en-US" sz="3499" dirty="0">
                <a:solidFill>
                  <a:srgbClr val="28590F"/>
                </a:solidFill>
                <a:latin typeface="Arial"/>
                <a:ea typeface="Arial Bold"/>
                <a:cs typeface="Arial"/>
                <a:sym typeface="Arial"/>
              </a:rPr>
              <a:t>had</a:t>
            </a:r>
            <a:r>
              <a:rPr lang="en-US" sz="3499" dirty="0">
                <a:solidFill>
                  <a:srgbClr val="28590F"/>
                </a:solidFill>
                <a:latin typeface="Arial"/>
                <a:ea typeface="Arial"/>
                <a:cs typeface="Arial"/>
                <a:sym typeface="Arial"/>
              </a:rPr>
              <a:t> shared these with their ICB/Health Board in the past three years.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6053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6053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7" name="Freeform 7"/>
          <p:cNvSpPr/>
          <p:nvPr/>
        </p:nvSpPr>
        <p:spPr>
          <a:xfrm>
            <a:off x="1676273" y="4445235"/>
            <a:ext cx="1677852" cy="1398909"/>
          </a:xfrm>
          <a:custGeom>
            <a:avLst/>
            <a:gdLst/>
            <a:ahLst/>
            <a:cxnLst/>
            <a:rect l="l" t="t" r="r" b="b"/>
            <a:pathLst>
              <a:path w="1677852" h="1398909">
                <a:moveTo>
                  <a:pt x="0" y="0"/>
                </a:moveTo>
                <a:lnTo>
                  <a:pt x="1677852" y="0"/>
                </a:lnTo>
                <a:lnTo>
                  <a:pt x="1677852" y="1398909"/>
                </a:lnTo>
                <a:lnTo>
                  <a:pt x="0" y="139890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TextBox 8"/>
          <p:cNvSpPr txBox="1"/>
          <p:nvPr/>
        </p:nvSpPr>
        <p:spPr>
          <a:xfrm>
            <a:off x="6580935" y="1265738"/>
            <a:ext cx="4806731" cy="983090"/>
          </a:xfrm>
          <a:prstGeom prst="rect">
            <a:avLst/>
          </a:prstGeom>
        </p:spPr>
        <p:txBody>
          <a:bodyPr wrap="square" lIns="0" tIns="0" rIns="0" bIns="0" rtlCol="0" anchor="t">
            <a:spAutoFit/>
          </a:bodyPr>
          <a:lstStyle/>
          <a:p>
            <a:pPr algn="ctr">
              <a:lnSpc>
                <a:spcPts val="8399"/>
              </a:lnSpc>
            </a:pPr>
            <a:r>
              <a:rPr lang="en-US" sz="5999" b="1">
                <a:solidFill>
                  <a:srgbClr val="28590F"/>
                </a:solidFill>
                <a:latin typeface="Arial Bold"/>
                <a:ea typeface="Arial Bold"/>
                <a:cs typeface="Arial Bold"/>
                <a:sym typeface="Arial Bold"/>
              </a:rPr>
              <a:t>NACEL 2024</a:t>
            </a:r>
          </a:p>
        </p:txBody>
      </p:sp>
      <p:sp>
        <p:nvSpPr>
          <p:cNvPr id="9" name="TextBox 9"/>
          <p:cNvSpPr txBox="1"/>
          <p:nvPr/>
        </p:nvSpPr>
        <p:spPr>
          <a:xfrm>
            <a:off x="2346766" y="7411741"/>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2"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8864"/>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3"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7117974" y="2768334"/>
            <a:ext cx="3854826" cy="573427"/>
          </a:xfrm>
          <a:prstGeom prst="rect">
            <a:avLst/>
          </a:prstGeom>
        </p:spPr>
        <p:txBody>
          <a:bodyPr wrap="square" lIns="0" tIns="0" rIns="0" bIns="0" rtlCol="0" anchor="t">
            <a:spAutoFit/>
          </a:bodyPr>
          <a:lstStyle/>
          <a:p>
            <a:pPr algn="ctr">
              <a:lnSpc>
                <a:spcPts val="4900"/>
              </a:lnSpc>
            </a:pPr>
            <a:r>
              <a:rPr lang="en-US" sz="3500" b="1" dirty="0">
                <a:solidFill>
                  <a:srgbClr val="28590F"/>
                </a:solidFill>
                <a:latin typeface="Arial Bold"/>
                <a:ea typeface="Arial Bold"/>
                <a:cs typeface="Arial Bold"/>
                <a:sym typeface="Arial Bold"/>
              </a:rPr>
              <a:t>Key Finding Two:</a:t>
            </a:r>
          </a:p>
        </p:txBody>
      </p:sp>
      <p:sp>
        <p:nvSpPr>
          <p:cNvPr id="12" name="TextBox 12"/>
          <p:cNvSpPr txBox="1"/>
          <p:nvPr/>
        </p:nvSpPr>
        <p:spPr>
          <a:xfrm>
            <a:off x="4378880" y="3915410"/>
            <a:ext cx="12803062" cy="2458558"/>
          </a:xfrm>
          <a:prstGeom prst="rect">
            <a:avLst/>
          </a:prstGeom>
        </p:spPr>
        <p:txBody>
          <a:bodyPr lIns="0" tIns="0" rIns="0" bIns="0" rtlCol="0" anchor="t">
            <a:spAutoFit/>
          </a:bodyPr>
          <a:lstStyle/>
          <a:p>
            <a:pPr algn="l">
              <a:lnSpc>
                <a:spcPts val="4899"/>
              </a:lnSpc>
              <a:spcBef>
                <a:spcPct val="0"/>
              </a:spcBef>
            </a:pPr>
            <a:r>
              <a:rPr lang="en-US" sz="3450" b="1" dirty="0">
                <a:solidFill>
                  <a:srgbClr val="28590F"/>
                </a:solidFill>
                <a:latin typeface="Arial Bold"/>
                <a:ea typeface="Arial Bold"/>
                <a:cs typeface="Arial Bold"/>
                <a:sym typeface="Arial Bold"/>
              </a:rPr>
              <a:t>97%</a:t>
            </a:r>
            <a:r>
              <a:rPr lang="en-US" sz="3450" dirty="0">
                <a:solidFill>
                  <a:srgbClr val="28590F"/>
                </a:solidFill>
                <a:latin typeface="Arial Bold"/>
                <a:ea typeface="Arial Bold"/>
                <a:cs typeface="Arial Bold"/>
                <a:sym typeface="Arial Bold"/>
              </a:rPr>
              <a:t> of hospital providers have access to specialist palliative care services. Yet of those providers, </a:t>
            </a:r>
            <a:r>
              <a:rPr lang="en-US" sz="3450" b="1" dirty="0">
                <a:solidFill>
                  <a:srgbClr val="28590F"/>
                </a:solidFill>
                <a:latin typeface="Arial Bold"/>
                <a:ea typeface="Arial Bold"/>
                <a:cs typeface="Arial Bold"/>
                <a:sym typeface="Arial Bold"/>
              </a:rPr>
              <a:t>61% </a:t>
            </a:r>
            <a:r>
              <a:rPr lang="en-US" sz="3450" dirty="0">
                <a:solidFill>
                  <a:srgbClr val="28590F"/>
                </a:solidFill>
                <a:latin typeface="Arial"/>
                <a:ea typeface="Arial"/>
                <a:cs typeface="Arial"/>
                <a:sym typeface="Arial"/>
              </a:rPr>
              <a:t>have access to a face-to-face specialist palliative care service (nurse and/or doctor) 8 hours a day, 7 days a week.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76034"/>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76034"/>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TextBox 8"/>
          <p:cNvSpPr txBox="1"/>
          <p:nvPr/>
        </p:nvSpPr>
        <p:spPr>
          <a:xfrm>
            <a:off x="6580932" y="1265738"/>
            <a:ext cx="4806731" cy="983090"/>
          </a:xfrm>
          <a:prstGeom prst="rect">
            <a:avLst/>
          </a:prstGeom>
        </p:spPr>
        <p:txBody>
          <a:bodyPr wrap="square" lIns="0" tIns="0" rIns="0" bIns="0" rtlCol="0" anchor="t">
            <a:spAutoFit/>
          </a:bodyPr>
          <a:lstStyle/>
          <a:p>
            <a:pPr algn="ctr">
              <a:lnSpc>
                <a:spcPts val="8399"/>
              </a:lnSpc>
            </a:pPr>
            <a:r>
              <a:rPr lang="en-US" sz="5999" b="1" dirty="0">
                <a:solidFill>
                  <a:srgbClr val="28590F"/>
                </a:solidFill>
                <a:latin typeface="Arial Bold"/>
                <a:ea typeface="Arial Bold"/>
                <a:cs typeface="Arial Bold"/>
                <a:sym typeface="Arial Bold"/>
              </a:rPr>
              <a:t>NACEL 2024</a:t>
            </a:r>
          </a:p>
        </p:txBody>
      </p:sp>
      <p:sp>
        <p:nvSpPr>
          <p:cNvPr id="9" name="TextBox 9"/>
          <p:cNvSpPr txBox="1"/>
          <p:nvPr/>
        </p:nvSpPr>
        <p:spPr>
          <a:xfrm>
            <a:off x="2346766" y="7427239"/>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0"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84362"/>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1"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6946226" y="2759866"/>
            <a:ext cx="4255174" cy="573427"/>
          </a:xfrm>
          <a:prstGeom prst="rect">
            <a:avLst/>
          </a:prstGeom>
        </p:spPr>
        <p:txBody>
          <a:bodyPr wrap="square" lIns="0" tIns="0" rIns="0" bIns="0" rtlCol="0" anchor="t">
            <a:spAutoFit/>
          </a:bodyPr>
          <a:lstStyle/>
          <a:p>
            <a:pPr algn="ctr">
              <a:lnSpc>
                <a:spcPts val="4900"/>
              </a:lnSpc>
            </a:pPr>
            <a:r>
              <a:rPr lang="en-US" sz="3500" b="1" dirty="0">
                <a:solidFill>
                  <a:srgbClr val="28590F"/>
                </a:solidFill>
                <a:latin typeface="Arial Bold"/>
                <a:ea typeface="Arial Bold"/>
                <a:cs typeface="Arial Bold"/>
                <a:sym typeface="Arial Bold"/>
              </a:rPr>
              <a:t>Key Finding Three:</a:t>
            </a:r>
          </a:p>
        </p:txBody>
      </p:sp>
      <p:sp>
        <p:nvSpPr>
          <p:cNvPr id="12" name="TextBox 12"/>
          <p:cNvSpPr txBox="1"/>
          <p:nvPr/>
        </p:nvSpPr>
        <p:spPr>
          <a:xfrm>
            <a:off x="3902792" y="3652639"/>
            <a:ext cx="12803062" cy="3086935"/>
          </a:xfrm>
          <a:prstGeom prst="rect">
            <a:avLst/>
          </a:prstGeom>
        </p:spPr>
        <p:txBody>
          <a:bodyPr lIns="0" tIns="0" rIns="0" bIns="0" rtlCol="0" anchor="t">
            <a:spAutoFit/>
          </a:bodyPr>
          <a:lstStyle/>
          <a:p>
            <a:pPr algn="l">
              <a:lnSpc>
                <a:spcPts val="4899"/>
              </a:lnSpc>
              <a:spcBef>
                <a:spcPct val="0"/>
              </a:spcBef>
            </a:pPr>
            <a:r>
              <a:rPr lang="en-US" sz="3499" dirty="0">
                <a:solidFill>
                  <a:srgbClr val="28590F"/>
                </a:solidFill>
                <a:latin typeface="Arial Bold"/>
                <a:ea typeface="Arial Bold"/>
                <a:cs typeface="Arial Bold"/>
                <a:sym typeface="Arial Bold"/>
              </a:rPr>
              <a:t>Of the patients audited by the Case Note Review, </a:t>
            </a:r>
            <a:r>
              <a:rPr lang="en-US" sz="3499" b="1" dirty="0">
                <a:solidFill>
                  <a:srgbClr val="28590F"/>
                </a:solidFill>
                <a:latin typeface="Arial Bold"/>
                <a:ea typeface="Arial Bold"/>
                <a:cs typeface="Arial Bold"/>
                <a:sym typeface="Arial Bold"/>
              </a:rPr>
              <a:t>83%</a:t>
            </a:r>
            <a:r>
              <a:rPr lang="en-US" sz="3499" dirty="0">
                <a:solidFill>
                  <a:srgbClr val="28590F"/>
                </a:solidFill>
                <a:latin typeface="Arial Bold"/>
                <a:ea typeface="Arial Bold"/>
                <a:cs typeface="Arial Bold"/>
                <a:sym typeface="Arial Bold"/>
              </a:rPr>
              <a:t> were expected to die during their final hospital admission. For these patients, the median time between first recognition that the patient might die (within days or hours) and death was </a:t>
            </a:r>
            <a:r>
              <a:rPr lang="en-US" sz="3499" b="1" dirty="0">
                <a:solidFill>
                  <a:srgbClr val="28590F"/>
                </a:solidFill>
                <a:latin typeface="Arial Bold"/>
                <a:ea typeface="Arial Bold"/>
                <a:cs typeface="Arial Bold"/>
                <a:sym typeface="Arial Bold"/>
              </a:rPr>
              <a:t>56</a:t>
            </a:r>
            <a:r>
              <a:rPr lang="en-US" sz="3499" dirty="0">
                <a:solidFill>
                  <a:srgbClr val="28590F"/>
                </a:solidFill>
                <a:latin typeface="Arial Bold"/>
                <a:ea typeface="Arial Bold"/>
                <a:cs typeface="Arial Bold"/>
                <a:sym typeface="Arial Bold"/>
              </a:rPr>
              <a:t> </a:t>
            </a:r>
            <a:r>
              <a:rPr lang="en-US" sz="3499" b="1" dirty="0">
                <a:solidFill>
                  <a:srgbClr val="28590F"/>
                </a:solidFill>
                <a:latin typeface="Arial Bold"/>
                <a:ea typeface="Arial Bold"/>
                <a:cs typeface="Arial Bold"/>
                <a:sym typeface="Arial Bold"/>
              </a:rPr>
              <a:t>hours</a:t>
            </a:r>
            <a:r>
              <a:rPr lang="en-US" sz="3499" dirty="0">
                <a:solidFill>
                  <a:srgbClr val="28590F"/>
                </a:solidFill>
                <a:latin typeface="Arial Bold"/>
                <a:ea typeface="Arial Bold"/>
                <a:cs typeface="Arial Bold"/>
                <a:sym typeface="Arial Bold"/>
              </a:rPr>
              <a:t> (2.3 days).</a:t>
            </a:r>
            <a:endParaRPr lang="en-US" sz="3499" dirty="0">
              <a:solidFill>
                <a:srgbClr val="28590F"/>
              </a:solidFill>
              <a:latin typeface="Arial"/>
              <a:ea typeface="Arial"/>
              <a:cs typeface="Arial"/>
              <a:sym typeface="Arial"/>
            </a:endParaRPr>
          </a:p>
        </p:txBody>
      </p:sp>
      <p:pic>
        <p:nvPicPr>
          <p:cNvPr id="14" name="Graphic 31" descr="Daily calendar with solid fill">
            <a:extLst>
              <a:ext uri="{FF2B5EF4-FFF2-40B4-BE49-F238E27FC236}">
                <a16:creationId xmlns:a16="http://schemas.microsoft.com/office/drawing/2014/main" id="{3625C789-54F2-C7E1-A86F-64BE79C7920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19276" y="3951053"/>
            <a:ext cx="2408464" cy="24901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60537"/>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60537"/>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TextBox 8"/>
          <p:cNvSpPr txBox="1"/>
          <p:nvPr/>
        </p:nvSpPr>
        <p:spPr>
          <a:xfrm>
            <a:off x="6580935" y="1265738"/>
            <a:ext cx="4806731" cy="983090"/>
          </a:xfrm>
          <a:prstGeom prst="rect">
            <a:avLst/>
          </a:prstGeom>
        </p:spPr>
        <p:txBody>
          <a:bodyPr wrap="square" lIns="0" tIns="0" rIns="0" bIns="0" rtlCol="0" anchor="t">
            <a:spAutoFit/>
          </a:bodyPr>
          <a:lstStyle/>
          <a:p>
            <a:pPr algn="ctr">
              <a:lnSpc>
                <a:spcPts val="8399"/>
              </a:lnSpc>
            </a:pPr>
            <a:r>
              <a:rPr lang="en-US" sz="5999" b="1" dirty="0">
                <a:solidFill>
                  <a:srgbClr val="28590F"/>
                </a:solidFill>
                <a:latin typeface="Arial Bold"/>
                <a:ea typeface="Arial Bold"/>
                <a:cs typeface="Arial Bold"/>
                <a:sym typeface="Arial Bold"/>
              </a:rPr>
              <a:t>NACEL 2024</a:t>
            </a:r>
          </a:p>
        </p:txBody>
      </p:sp>
      <p:sp>
        <p:nvSpPr>
          <p:cNvPr id="9" name="TextBox 9"/>
          <p:cNvSpPr txBox="1"/>
          <p:nvPr/>
        </p:nvSpPr>
        <p:spPr>
          <a:xfrm>
            <a:off x="2346766" y="7411742"/>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0"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8865"/>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1"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7082594" y="2762363"/>
            <a:ext cx="4118805" cy="573427"/>
          </a:xfrm>
          <a:prstGeom prst="rect">
            <a:avLst/>
          </a:prstGeom>
        </p:spPr>
        <p:txBody>
          <a:bodyPr wrap="square" lIns="0" tIns="0" rIns="0" bIns="0" rtlCol="0" anchor="t">
            <a:spAutoFit/>
          </a:bodyPr>
          <a:lstStyle/>
          <a:p>
            <a:pPr algn="ctr">
              <a:lnSpc>
                <a:spcPts val="4900"/>
              </a:lnSpc>
            </a:pPr>
            <a:r>
              <a:rPr lang="en-US" sz="3500" b="1" dirty="0">
                <a:solidFill>
                  <a:srgbClr val="28590F"/>
                </a:solidFill>
                <a:latin typeface="Arial Bold"/>
                <a:ea typeface="Arial Bold"/>
                <a:cs typeface="Arial Bold"/>
                <a:sym typeface="Arial Bold"/>
              </a:rPr>
              <a:t>Key Finding Four:</a:t>
            </a:r>
          </a:p>
        </p:txBody>
      </p:sp>
      <p:sp>
        <p:nvSpPr>
          <p:cNvPr id="12" name="TextBox 12"/>
          <p:cNvSpPr txBox="1"/>
          <p:nvPr/>
        </p:nvSpPr>
        <p:spPr>
          <a:xfrm>
            <a:off x="4456238" y="3915369"/>
            <a:ext cx="12803062" cy="2458558"/>
          </a:xfrm>
          <a:prstGeom prst="rect">
            <a:avLst/>
          </a:prstGeom>
        </p:spPr>
        <p:txBody>
          <a:bodyPr lIns="0" tIns="0" rIns="0" bIns="0" rtlCol="0" anchor="t">
            <a:spAutoFit/>
          </a:bodyPr>
          <a:lstStyle/>
          <a:p>
            <a:pPr algn="l">
              <a:lnSpc>
                <a:spcPts val="4899"/>
              </a:lnSpc>
              <a:spcBef>
                <a:spcPct val="0"/>
              </a:spcBef>
            </a:pPr>
            <a:r>
              <a:rPr lang="en-GB" sz="3499" dirty="0">
                <a:solidFill>
                  <a:srgbClr val="28590F"/>
                </a:solidFill>
                <a:latin typeface="Arial Bold"/>
                <a:ea typeface="Arial Bold"/>
                <a:cs typeface="Arial Bold"/>
                <a:sym typeface="Arial Bold"/>
              </a:rPr>
              <a:t>Less than two thirds </a:t>
            </a:r>
            <a:r>
              <a:rPr lang="en-GB" sz="3499" b="1" dirty="0">
                <a:solidFill>
                  <a:srgbClr val="28590F"/>
                </a:solidFill>
                <a:latin typeface="Arial Bold"/>
                <a:ea typeface="Arial Bold"/>
                <a:cs typeface="Arial Bold"/>
                <a:sym typeface="Arial Bold"/>
              </a:rPr>
              <a:t>(62%) </a:t>
            </a:r>
            <a:r>
              <a:rPr lang="en-GB" sz="3499" dirty="0">
                <a:solidFill>
                  <a:srgbClr val="28590F"/>
                </a:solidFill>
                <a:latin typeface="Arial Bold"/>
                <a:ea typeface="Arial Bold"/>
                <a:cs typeface="Arial Bold"/>
                <a:sym typeface="Arial Bold"/>
              </a:rPr>
              <a:t>of the clinical case notes sampled had documented evidence that the patient’s hydration options had been discussed with those important to the dying person (or where not possible, a reason was recorded).</a:t>
            </a:r>
            <a:endParaRPr lang="en-US" sz="3499" dirty="0">
              <a:solidFill>
                <a:srgbClr val="28590F"/>
              </a:solidFill>
              <a:latin typeface="Arial"/>
              <a:ea typeface="Arial"/>
              <a:cs typeface="Arial"/>
              <a:sym typeface="Arial"/>
            </a:endParaRPr>
          </a:p>
        </p:txBody>
      </p:sp>
      <p:pic>
        <p:nvPicPr>
          <p:cNvPr id="13" name="Graphic 33" descr="IV with solid fill">
            <a:extLst>
              <a:ext uri="{FF2B5EF4-FFF2-40B4-BE49-F238E27FC236}">
                <a16:creationId xmlns:a16="http://schemas.microsoft.com/office/drawing/2014/main" id="{4C5718FC-FC0E-BFA1-7614-1F7E076D68B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55990" y="4013895"/>
            <a:ext cx="2375807" cy="226150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60534"/>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60534"/>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TextBox 8"/>
          <p:cNvSpPr txBox="1"/>
          <p:nvPr/>
        </p:nvSpPr>
        <p:spPr>
          <a:xfrm>
            <a:off x="6623266" y="1265738"/>
            <a:ext cx="4730531" cy="983090"/>
          </a:xfrm>
          <a:prstGeom prst="rect">
            <a:avLst/>
          </a:prstGeom>
        </p:spPr>
        <p:txBody>
          <a:bodyPr wrap="square" lIns="0" tIns="0" rIns="0" bIns="0" rtlCol="0" anchor="t">
            <a:spAutoFit/>
          </a:bodyPr>
          <a:lstStyle/>
          <a:p>
            <a:pPr algn="ctr">
              <a:lnSpc>
                <a:spcPts val="8399"/>
              </a:lnSpc>
            </a:pPr>
            <a:r>
              <a:rPr lang="en-US" sz="5999" b="1" dirty="0">
                <a:solidFill>
                  <a:srgbClr val="28590F"/>
                </a:solidFill>
                <a:latin typeface="Arial Bold"/>
                <a:ea typeface="Arial Bold"/>
                <a:cs typeface="Arial Bold"/>
                <a:sym typeface="Arial Bold"/>
              </a:rPr>
              <a:t>NACEL 2024</a:t>
            </a:r>
          </a:p>
        </p:txBody>
      </p:sp>
      <p:sp>
        <p:nvSpPr>
          <p:cNvPr id="9" name="TextBox 9"/>
          <p:cNvSpPr txBox="1"/>
          <p:nvPr/>
        </p:nvSpPr>
        <p:spPr>
          <a:xfrm>
            <a:off x="2346766" y="7411739"/>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0"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8862"/>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1"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7110607" y="2759865"/>
            <a:ext cx="4014593" cy="573427"/>
          </a:xfrm>
          <a:prstGeom prst="rect">
            <a:avLst/>
          </a:prstGeom>
        </p:spPr>
        <p:txBody>
          <a:bodyPr wrap="square" lIns="0" tIns="0" rIns="0" bIns="0" rtlCol="0" anchor="t">
            <a:spAutoFit/>
          </a:bodyPr>
          <a:lstStyle/>
          <a:p>
            <a:pPr algn="ctr">
              <a:lnSpc>
                <a:spcPts val="4900"/>
              </a:lnSpc>
            </a:pPr>
            <a:r>
              <a:rPr lang="en-US" sz="3500" b="1">
                <a:solidFill>
                  <a:srgbClr val="28590F"/>
                </a:solidFill>
                <a:latin typeface="Arial Bold"/>
                <a:ea typeface="Arial Bold"/>
                <a:cs typeface="Arial Bold"/>
                <a:sym typeface="Arial Bold"/>
              </a:rPr>
              <a:t>Key Finding Five:</a:t>
            </a:r>
          </a:p>
        </p:txBody>
      </p:sp>
      <p:sp>
        <p:nvSpPr>
          <p:cNvPr id="12" name="TextBox 12"/>
          <p:cNvSpPr txBox="1"/>
          <p:nvPr/>
        </p:nvSpPr>
        <p:spPr>
          <a:xfrm>
            <a:off x="4456238" y="4230866"/>
            <a:ext cx="12803062" cy="1830181"/>
          </a:xfrm>
          <a:prstGeom prst="rect">
            <a:avLst/>
          </a:prstGeom>
        </p:spPr>
        <p:txBody>
          <a:bodyPr lIns="0" tIns="0" rIns="0" bIns="0" rtlCol="0" anchor="t">
            <a:spAutoFit/>
          </a:bodyPr>
          <a:lstStyle/>
          <a:p>
            <a:pPr algn="l">
              <a:lnSpc>
                <a:spcPts val="4899"/>
              </a:lnSpc>
              <a:spcBef>
                <a:spcPct val="0"/>
              </a:spcBef>
            </a:pPr>
            <a:r>
              <a:rPr lang="en-US" sz="3499" b="1" dirty="0">
                <a:solidFill>
                  <a:srgbClr val="28590F"/>
                </a:solidFill>
                <a:latin typeface="Arial Bold"/>
                <a:ea typeface="Arial Bold"/>
                <a:cs typeface="Arial Bold"/>
                <a:sym typeface="Arial Bold"/>
              </a:rPr>
              <a:t>77% </a:t>
            </a:r>
            <a:r>
              <a:rPr lang="en-US" sz="3499" dirty="0">
                <a:solidFill>
                  <a:srgbClr val="28590F"/>
                </a:solidFill>
                <a:latin typeface="Arial"/>
                <a:ea typeface="Arial"/>
                <a:cs typeface="Arial"/>
                <a:sym typeface="Arial"/>
              </a:rPr>
              <a:t>of bereaved respondents agreed that the dying person received sufficient pain relief during their final hospital admission, while </a:t>
            </a:r>
            <a:r>
              <a:rPr lang="en-US" sz="3499" b="1" dirty="0">
                <a:solidFill>
                  <a:srgbClr val="28590F"/>
                </a:solidFill>
                <a:latin typeface="Arial"/>
                <a:ea typeface="Arial"/>
                <a:cs typeface="Arial"/>
                <a:sym typeface="Arial"/>
              </a:rPr>
              <a:t>12% </a:t>
            </a:r>
            <a:r>
              <a:rPr lang="en-US" sz="3499" dirty="0">
                <a:solidFill>
                  <a:srgbClr val="28590F"/>
                </a:solidFill>
                <a:latin typeface="Arial"/>
                <a:ea typeface="Arial"/>
                <a:cs typeface="Arial"/>
                <a:sym typeface="Arial"/>
              </a:rPr>
              <a:t>disagreed with this statement.</a:t>
            </a:r>
          </a:p>
        </p:txBody>
      </p:sp>
      <p:pic>
        <p:nvPicPr>
          <p:cNvPr id="13" name="Graphic 35" descr="Medicine with solid fill">
            <a:extLst>
              <a:ext uri="{FF2B5EF4-FFF2-40B4-BE49-F238E27FC236}">
                <a16:creationId xmlns:a16="http://schemas.microsoft.com/office/drawing/2014/main" id="{A39AD3BD-B329-AFCE-1543-60745973258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807334" y="4007468"/>
            <a:ext cx="2276976" cy="22769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6053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6053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TextBox 8"/>
          <p:cNvSpPr txBox="1"/>
          <p:nvPr/>
        </p:nvSpPr>
        <p:spPr>
          <a:xfrm>
            <a:off x="6657133" y="1265738"/>
            <a:ext cx="4654331" cy="983090"/>
          </a:xfrm>
          <a:prstGeom prst="rect">
            <a:avLst/>
          </a:prstGeom>
        </p:spPr>
        <p:txBody>
          <a:bodyPr wrap="square" lIns="0" tIns="0" rIns="0" bIns="0" rtlCol="0" anchor="t">
            <a:spAutoFit/>
          </a:bodyPr>
          <a:lstStyle/>
          <a:p>
            <a:pPr algn="ctr">
              <a:lnSpc>
                <a:spcPts val="8399"/>
              </a:lnSpc>
            </a:pPr>
            <a:r>
              <a:rPr lang="en-US" sz="5999" b="1" dirty="0">
                <a:solidFill>
                  <a:srgbClr val="28590F"/>
                </a:solidFill>
                <a:latin typeface="Arial Bold"/>
                <a:ea typeface="Arial Bold"/>
                <a:cs typeface="Arial Bold"/>
                <a:sym typeface="Arial Bold"/>
              </a:rPr>
              <a:t>NACEL 2024</a:t>
            </a:r>
          </a:p>
        </p:txBody>
      </p:sp>
      <p:sp>
        <p:nvSpPr>
          <p:cNvPr id="9" name="TextBox 9"/>
          <p:cNvSpPr txBox="1"/>
          <p:nvPr/>
        </p:nvSpPr>
        <p:spPr>
          <a:xfrm>
            <a:off x="2346766" y="7411741"/>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0"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8864"/>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1"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7215531" y="2757685"/>
            <a:ext cx="3564880" cy="573427"/>
          </a:xfrm>
          <a:prstGeom prst="rect">
            <a:avLst/>
          </a:prstGeom>
        </p:spPr>
        <p:txBody>
          <a:bodyPr wrap="square" lIns="0" tIns="0" rIns="0" bIns="0" rtlCol="0" anchor="t">
            <a:spAutoFit/>
          </a:bodyPr>
          <a:lstStyle/>
          <a:p>
            <a:pPr algn="ctr">
              <a:lnSpc>
                <a:spcPts val="4900"/>
              </a:lnSpc>
            </a:pPr>
            <a:r>
              <a:rPr lang="en-US" sz="3500" b="1" dirty="0">
                <a:solidFill>
                  <a:srgbClr val="28590F"/>
                </a:solidFill>
                <a:latin typeface="Arial Bold"/>
                <a:ea typeface="Arial Bold"/>
                <a:cs typeface="Arial Bold"/>
                <a:sym typeface="Arial Bold"/>
              </a:rPr>
              <a:t>Key Finding Six:</a:t>
            </a:r>
          </a:p>
        </p:txBody>
      </p:sp>
      <p:sp>
        <p:nvSpPr>
          <p:cNvPr id="12" name="TextBox 12"/>
          <p:cNvSpPr txBox="1"/>
          <p:nvPr/>
        </p:nvSpPr>
        <p:spPr>
          <a:xfrm>
            <a:off x="4492835" y="3294538"/>
            <a:ext cx="12951936" cy="3715312"/>
          </a:xfrm>
          <a:prstGeom prst="rect">
            <a:avLst/>
          </a:prstGeom>
        </p:spPr>
        <p:txBody>
          <a:bodyPr wrap="square" lIns="0" tIns="0" rIns="0" bIns="0" rtlCol="0" anchor="t">
            <a:spAutoFit/>
          </a:bodyPr>
          <a:lstStyle/>
          <a:p>
            <a:pPr algn="l">
              <a:lnSpc>
                <a:spcPts val="4899"/>
              </a:lnSpc>
              <a:spcBef>
                <a:spcPct val="0"/>
              </a:spcBef>
            </a:pPr>
            <a:r>
              <a:rPr lang="en-GB" sz="3499" dirty="0">
                <a:solidFill>
                  <a:srgbClr val="28590F"/>
                </a:solidFill>
                <a:latin typeface="Arial Bold"/>
                <a:ea typeface="Arial Bold"/>
                <a:cs typeface="Arial Bold"/>
                <a:sym typeface="Arial Bold"/>
              </a:rPr>
              <a:t>Spiritual, religious and cultural needs were least assessed and addressed when compared to other needs (communication, emotional/psychological and social/practical needs). An assessment of those important to the dying person’s spiritual, religious and cultural needs was documented in </a:t>
            </a:r>
            <a:r>
              <a:rPr lang="en-GB" sz="3499" b="1" dirty="0">
                <a:solidFill>
                  <a:srgbClr val="28590F"/>
                </a:solidFill>
                <a:latin typeface="Arial Bold"/>
                <a:ea typeface="Arial Bold"/>
                <a:cs typeface="Arial Bold"/>
                <a:sym typeface="Arial Bold"/>
              </a:rPr>
              <a:t>41% </a:t>
            </a:r>
            <a:r>
              <a:rPr lang="en-GB" sz="3499" dirty="0">
                <a:solidFill>
                  <a:srgbClr val="28590F"/>
                </a:solidFill>
                <a:latin typeface="Arial Bold"/>
                <a:ea typeface="Arial Bold"/>
                <a:cs typeface="Arial Bold"/>
                <a:sym typeface="Arial Bold"/>
              </a:rPr>
              <a:t>of cases</a:t>
            </a:r>
          </a:p>
          <a:p>
            <a:pPr algn="l">
              <a:lnSpc>
                <a:spcPts val="4899"/>
              </a:lnSpc>
              <a:spcBef>
                <a:spcPct val="0"/>
              </a:spcBef>
            </a:pPr>
            <a:r>
              <a:rPr lang="en-GB" sz="3499" dirty="0">
                <a:solidFill>
                  <a:srgbClr val="28590F"/>
                </a:solidFill>
                <a:latin typeface="Arial Bold"/>
                <a:ea typeface="Arial Bold"/>
                <a:cs typeface="Arial Bold"/>
                <a:sym typeface="Arial Bold"/>
              </a:rPr>
              <a:t>(or where not possible, a reason was recorded).</a:t>
            </a:r>
            <a:endParaRPr lang="en-US" sz="3499" dirty="0">
              <a:solidFill>
                <a:srgbClr val="28590F"/>
              </a:solidFill>
              <a:latin typeface="Arial"/>
              <a:ea typeface="Arial"/>
              <a:cs typeface="Arial"/>
              <a:sym typeface="Arial"/>
            </a:endParaRPr>
          </a:p>
        </p:txBody>
      </p:sp>
      <p:grpSp>
        <p:nvGrpSpPr>
          <p:cNvPr id="13" name="Group 12">
            <a:extLst>
              <a:ext uri="{FF2B5EF4-FFF2-40B4-BE49-F238E27FC236}">
                <a16:creationId xmlns:a16="http://schemas.microsoft.com/office/drawing/2014/main" id="{8A5EAC56-130D-2E8E-7043-DE72BB9837E3}"/>
              </a:ext>
            </a:extLst>
          </p:cNvPr>
          <p:cNvGrpSpPr/>
          <p:nvPr/>
        </p:nvGrpSpPr>
        <p:grpSpPr>
          <a:xfrm>
            <a:off x="1891364" y="3775935"/>
            <a:ext cx="1961949" cy="2752519"/>
            <a:chOff x="1891364" y="3680425"/>
            <a:chExt cx="1961949" cy="2752519"/>
          </a:xfrm>
        </p:grpSpPr>
        <p:pic>
          <p:nvPicPr>
            <p:cNvPr id="15" name="Graphic 14" descr="Open hand with solid fill">
              <a:extLst>
                <a:ext uri="{FF2B5EF4-FFF2-40B4-BE49-F238E27FC236}">
                  <a16:creationId xmlns:a16="http://schemas.microsoft.com/office/drawing/2014/main" id="{BF6E72CF-08E8-E82B-54B4-71CF005ED56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720000">
              <a:off x="2115267" y="4875607"/>
              <a:ext cx="1400175" cy="1557337"/>
            </a:xfrm>
            <a:prstGeom prst="rect">
              <a:avLst/>
            </a:prstGeom>
          </p:spPr>
        </p:pic>
        <p:pic>
          <p:nvPicPr>
            <p:cNvPr id="16" name="Graphic 15" descr="Open hand with solid fill">
              <a:extLst>
                <a:ext uri="{FF2B5EF4-FFF2-40B4-BE49-F238E27FC236}">
                  <a16:creationId xmlns:a16="http://schemas.microsoft.com/office/drawing/2014/main" id="{9C88E7C9-4528-FCC4-E4E2-370CEBABAC4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11580000">
              <a:off x="2164513" y="3680425"/>
              <a:ext cx="1400175" cy="1557337"/>
            </a:xfrm>
            <a:prstGeom prst="rect">
              <a:avLst/>
            </a:prstGeom>
          </p:spPr>
        </p:pic>
        <p:grpSp>
          <p:nvGrpSpPr>
            <p:cNvPr id="7" name="Group 6">
              <a:extLst>
                <a:ext uri="{FF2B5EF4-FFF2-40B4-BE49-F238E27FC236}">
                  <a16:creationId xmlns:a16="http://schemas.microsoft.com/office/drawing/2014/main" id="{0106AC11-2103-57C1-B2E5-32AB8943BB98}"/>
                </a:ext>
              </a:extLst>
            </p:cNvPr>
            <p:cNvGrpSpPr/>
            <p:nvPr/>
          </p:nvGrpSpPr>
          <p:grpSpPr>
            <a:xfrm>
              <a:off x="1891364" y="4726707"/>
              <a:ext cx="1961949" cy="640080"/>
              <a:chOff x="1891364" y="4726707"/>
              <a:chExt cx="1961949" cy="640080"/>
            </a:xfrm>
          </p:grpSpPr>
          <p:pic>
            <p:nvPicPr>
              <p:cNvPr id="20" name="Graphic 908" descr="Yin And Yang with solid fill">
                <a:extLst>
                  <a:ext uri="{FF2B5EF4-FFF2-40B4-BE49-F238E27FC236}">
                    <a16:creationId xmlns:a16="http://schemas.microsoft.com/office/drawing/2014/main" id="{1944B188-740A-6D98-BFEA-CE0FE017F43C}"/>
                  </a:ext>
                </a:extLst>
              </p:cNvPr>
              <p:cNvPicPr>
                <a:picLocks/>
              </p:cNvPicPr>
              <p:nvPr/>
            </p:nvPicPr>
            <p:blipFill>
              <a:blip r:embed="rId14">
                <a:extLst>
                  <a:ext uri="{96DAC541-7B7A-43D3-8B79-37D633B846F1}">
                    <asvg:svgBlip xmlns:asvg="http://schemas.microsoft.com/office/drawing/2016/SVG/main" r:embed="rId15"/>
                  </a:ext>
                </a:extLst>
              </a:blip>
              <a:stretch>
                <a:fillRect/>
              </a:stretch>
            </p:blipFill>
            <p:spPr>
              <a:xfrm>
                <a:off x="1891364" y="4735345"/>
                <a:ext cx="504000" cy="468000"/>
              </a:xfrm>
              <a:prstGeom prst="rect">
                <a:avLst/>
              </a:prstGeom>
            </p:spPr>
          </p:pic>
          <p:pic>
            <p:nvPicPr>
              <p:cNvPr id="21" name="Graphic 909" descr="Moon with solid fill">
                <a:extLst>
                  <a:ext uri="{FF2B5EF4-FFF2-40B4-BE49-F238E27FC236}">
                    <a16:creationId xmlns:a16="http://schemas.microsoft.com/office/drawing/2014/main" id="{6F692B69-312C-2ECD-7EE7-1D9CD2D6EEE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14760000" flipH="1">
                <a:off x="3242269" y="4755743"/>
                <a:ext cx="640080" cy="582008"/>
              </a:xfrm>
              <a:prstGeom prst="rect">
                <a:avLst/>
              </a:prstGeom>
            </p:spPr>
          </p:pic>
          <p:sp>
            <p:nvSpPr>
              <p:cNvPr id="22" name="Star: 5 Points 21">
                <a:extLst>
                  <a:ext uri="{FF2B5EF4-FFF2-40B4-BE49-F238E27FC236}">
                    <a16:creationId xmlns:a16="http://schemas.microsoft.com/office/drawing/2014/main" id="{CE9BFB5F-D596-F0D7-D7D8-0C9EE1B77527}"/>
                  </a:ext>
                </a:extLst>
              </p:cNvPr>
              <p:cNvSpPr/>
              <p:nvPr/>
            </p:nvSpPr>
            <p:spPr>
              <a:xfrm>
                <a:off x="3415596" y="4820126"/>
                <a:ext cx="155129" cy="184908"/>
              </a:xfrm>
              <a:prstGeom prst="star5">
                <a:avLst/>
              </a:prstGeom>
              <a:solidFill>
                <a:srgbClr val="2859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3" name="Rectangle 22">
                <a:extLst>
                  <a:ext uri="{FF2B5EF4-FFF2-40B4-BE49-F238E27FC236}">
                    <a16:creationId xmlns:a16="http://schemas.microsoft.com/office/drawing/2014/main" id="{4AD8EFEB-E97E-194D-C8F5-19E54B00C5DC}"/>
                  </a:ext>
                </a:extLst>
              </p:cNvPr>
              <p:cNvSpPr/>
              <p:nvPr/>
            </p:nvSpPr>
            <p:spPr>
              <a:xfrm rot="-960000">
                <a:off x="3056783" y="4871334"/>
                <a:ext cx="91740" cy="457201"/>
              </a:xfrm>
              <a:prstGeom prst="rect">
                <a:avLst/>
              </a:prstGeom>
              <a:solidFill>
                <a:srgbClr val="2859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5" name="Isosceles Triangle 24">
                <a:extLst>
                  <a:ext uri="{FF2B5EF4-FFF2-40B4-BE49-F238E27FC236}">
                    <a16:creationId xmlns:a16="http://schemas.microsoft.com/office/drawing/2014/main" id="{D7D5BF05-96D8-6938-096F-D06205C22B1E}"/>
                  </a:ext>
                </a:extLst>
              </p:cNvPr>
              <p:cNvSpPr/>
              <p:nvPr/>
            </p:nvSpPr>
            <p:spPr>
              <a:xfrm>
                <a:off x="2426794" y="4873999"/>
                <a:ext cx="326998" cy="274366"/>
              </a:xfrm>
              <a:prstGeom prst="triangle">
                <a:avLst/>
              </a:prstGeom>
              <a:noFill/>
              <a:ln w="28575">
                <a:solidFill>
                  <a:srgbClr val="2859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6" name="Isosceles Triangle 25">
                <a:extLst>
                  <a:ext uri="{FF2B5EF4-FFF2-40B4-BE49-F238E27FC236}">
                    <a16:creationId xmlns:a16="http://schemas.microsoft.com/office/drawing/2014/main" id="{5AF0D4AE-E9F0-998D-4405-245779F203E0}"/>
                  </a:ext>
                </a:extLst>
              </p:cNvPr>
              <p:cNvSpPr/>
              <p:nvPr/>
            </p:nvSpPr>
            <p:spPr>
              <a:xfrm rot="10800000">
                <a:off x="2422092" y="4965685"/>
                <a:ext cx="336404" cy="283773"/>
              </a:xfrm>
              <a:prstGeom prst="triangle">
                <a:avLst/>
              </a:prstGeom>
              <a:noFill/>
              <a:ln w="28575">
                <a:solidFill>
                  <a:srgbClr val="2859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6" name="Rectangle 35">
                <a:extLst>
                  <a:ext uri="{FF2B5EF4-FFF2-40B4-BE49-F238E27FC236}">
                    <a16:creationId xmlns:a16="http://schemas.microsoft.com/office/drawing/2014/main" id="{D15C0CDF-9F9A-AEE6-CB54-5DDF26AE76D4}"/>
                  </a:ext>
                </a:extLst>
              </p:cNvPr>
              <p:cNvSpPr/>
              <p:nvPr/>
            </p:nvSpPr>
            <p:spPr>
              <a:xfrm rot="4440000">
                <a:off x="3045392" y="4836968"/>
                <a:ext cx="61125" cy="325908"/>
              </a:xfrm>
              <a:prstGeom prst="rect">
                <a:avLst/>
              </a:prstGeom>
              <a:solidFill>
                <a:srgbClr val="2859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76035"/>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76035"/>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7" name="Freeform 7"/>
          <p:cNvSpPr/>
          <p:nvPr/>
        </p:nvSpPr>
        <p:spPr>
          <a:xfrm>
            <a:off x="1741417" y="4368874"/>
            <a:ext cx="1547565" cy="1573310"/>
          </a:xfrm>
          <a:custGeom>
            <a:avLst/>
            <a:gdLst/>
            <a:ahLst/>
            <a:cxnLst/>
            <a:rect l="l" t="t" r="r" b="b"/>
            <a:pathLst>
              <a:path w="1547565" h="1573310">
                <a:moveTo>
                  <a:pt x="0" y="0"/>
                </a:moveTo>
                <a:lnTo>
                  <a:pt x="1547565" y="0"/>
                </a:lnTo>
                <a:lnTo>
                  <a:pt x="1547565" y="1573310"/>
                </a:lnTo>
                <a:lnTo>
                  <a:pt x="0" y="15733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TextBox 8"/>
          <p:cNvSpPr txBox="1"/>
          <p:nvPr/>
        </p:nvSpPr>
        <p:spPr>
          <a:xfrm>
            <a:off x="6614798" y="1265738"/>
            <a:ext cx="4730531" cy="983090"/>
          </a:xfrm>
          <a:prstGeom prst="rect">
            <a:avLst/>
          </a:prstGeom>
        </p:spPr>
        <p:txBody>
          <a:bodyPr wrap="square" lIns="0" tIns="0" rIns="0" bIns="0" rtlCol="0" anchor="t">
            <a:spAutoFit/>
          </a:bodyPr>
          <a:lstStyle/>
          <a:p>
            <a:pPr algn="ctr">
              <a:lnSpc>
                <a:spcPts val="8399"/>
              </a:lnSpc>
            </a:pPr>
            <a:r>
              <a:rPr lang="en-US" sz="5999" b="1" dirty="0">
                <a:solidFill>
                  <a:srgbClr val="28590F"/>
                </a:solidFill>
                <a:latin typeface="Arial Bold"/>
                <a:ea typeface="Arial Bold"/>
                <a:cs typeface="Arial Bold"/>
                <a:sym typeface="Arial Bold"/>
              </a:rPr>
              <a:t>NACEL 2024</a:t>
            </a:r>
          </a:p>
        </p:txBody>
      </p:sp>
      <p:sp>
        <p:nvSpPr>
          <p:cNvPr id="9" name="TextBox 9"/>
          <p:cNvSpPr txBox="1"/>
          <p:nvPr/>
        </p:nvSpPr>
        <p:spPr>
          <a:xfrm>
            <a:off x="2346766" y="7427240"/>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2"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84363"/>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3"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6917017" y="2760572"/>
            <a:ext cx="4295432" cy="573427"/>
          </a:xfrm>
          <a:prstGeom prst="rect">
            <a:avLst/>
          </a:prstGeom>
        </p:spPr>
        <p:txBody>
          <a:bodyPr wrap="square" lIns="0" tIns="0" rIns="0" bIns="0" rtlCol="0" anchor="t">
            <a:spAutoFit/>
          </a:bodyPr>
          <a:lstStyle/>
          <a:p>
            <a:pPr algn="ctr">
              <a:lnSpc>
                <a:spcPts val="4900"/>
              </a:lnSpc>
            </a:pPr>
            <a:r>
              <a:rPr lang="en-US" sz="3500" b="1" dirty="0">
                <a:solidFill>
                  <a:srgbClr val="28590F"/>
                </a:solidFill>
                <a:latin typeface="Arial Bold"/>
                <a:ea typeface="Arial Bold"/>
                <a:cs typeface="Arial Bold"/>
                <a:sym typeface="Arial Bold"/>
              </a:rPr>
              <a:t>Key Finding Seven:</a:t>
            </a:r>
          </a:p>
        </p:txBody>
      </p:sp>
      <p:sp>
        <p:nvSpPr>
          <p:cNvPr id="12" name="TextBox 12"/>
          <p:cNvSpPr txBox="1"/>
          <p:nvPr/>
        </p:nvSpPr>
        <p:spPr>
          <a:xfrm>
            <a:off x="4024155" y="3926250"/>
            <a:ext cx="12880420" cy="2458558"/>
          </a:xfrm>
          <a:prstGeom prst="rect">
            <a:avLst/>
          </a:prstGeom>
        </p:spPr>
        <p:txBody>
          <a:bodyPr wrap="square" lIns="0" tIns="0" rIns="0" bIns="0" rtlCol="0" anchor="t">
            <a:spAutoFit/>
          </a:bodyPr>
          <a:lstStyle/>
          <a:p>
            <a:pPr algn="l">
              <a:lnSpc>
                <a:spcPts val="4899"/>
              </a:lnSpc>
              <a:spcBef>
                <a:spcPct val="0"/>
              </a:spcBef>
            </a:pPr>
            <a:r>
              <a:rPr lang="en-GB" sz="3499" dirty="0">
                <a:solidFill>
                  <a:srgbClr val="28590F"/>
                </a:solidFill>
                <a:latin typeface="Arial Bold"/>
                <a:ea typeface="Arial Bold"/>
                <a:cs typeface="Arial Bold"/>
                <a:sym typeface="Arial Bold"/>
              </a:rPr>
              <a:t>The care and support provided to the dying person was rated as excellent or good by </a:t>
            </a:r>
            <a:r>
              <a:rPr lang="en-GB" sz="3499" b="1" dirty="0">
                <a:solidFill>
                  <a:srgbClr val="28590F"/>
                </a:solidFill>
                <a:latin typeface="Arial Bold"/>
                <a:ea typeface="Arial Bold"/>
                <a:cs typeface="Arial Bold"/>
                <a:sym typeface="Arial Bold"/>
              </a:rPr>
              <a:t>75% </a:t>
            </a:r>
            <a:r>
              <a:rPr lang="en-GB" sz="3499" dirty="0">
                <a:solidFill>
                  <a:srgbClr val="28590F"/>
                </a:solidFill>
                <a:latin typeface="Arial Bold"/>
                <a:ea typeface="Arial Bold"/>
                <a:cs typeface="Arial Bold"/>
                <a:sym typeface="Arial Bold"/>
              </a:rPr>
              <a:t>of bereaved respondents, whilst </a:t>
            </a:r>
            <a:r>
              <a:rPr lang="en-GB" sz="3499" b="1" dirty="0">
                <a:solidFill>
                  <a:srgbClr val="28590F"/>
                </a:solidFill>
                <a:latin typeface="Arial Bold"/>
                <a:ea typeface="Arial Bold"/>
                <a:cs typeface="Arial Bold"/>
                <a:sym typeface="Arial Bold"/>
              </a:rPr>
              <a:t>73% </a:t>
            </a:r>
            <a:r>
              <a:rPr lang="en-GB" sz="3499" dirty="0">
                <a:solidFill>
                  <a:srgbClr val="28590F"/>
                </a:solidFill>
                <a:latin typeface="Arial Bold"/>
                <a:ea typeface="Arial Bold"/>
                <a:cs typeface="Arial Bold"/>
                <a:sym typeface="Arial Bold"/>
              </a:rPr>
              <a:t>of bereaved respondents rated the care and support given to themselves and others as excellent or good. </a:t>
            </a:r>
            <a:endParaRPr lang="en-US" sz="3499" dirty="0">
              <a:solidFill>
                <a:srgbClr val="28590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60537"/>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60537"/>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TextBox 8"/>
          <p:cNvSpPr txBox="1"/>
          <p:nvPr/>
        </p:nvSpPr>
        <p:spPr>
          <a:xfrm>
            <a:off x="6699468" y="1265738"/>
            <a:ext cx="4578131" cy="983090"/>
          </a:xfrm>
          <a:prstGeom prst="rect">
            <a:avLst/>
          </a:prstGeom>
        </p:spPr>
        <p:txBody>
          <a:bodyPr wrap="square" lIns="0" tIns="0" rIns="0" bIns="0" rtlCol="0" anchor="t">
            <a:spAutoFit/>
          </a:bodyPr>
          <a:lstStyle/>
          <a:p>
            <a:pPr algn="ctr">
              <a:lnSpc>
                <a:spcPts val="8399"/>
              </a:lnSpc>
            </a:pPr>
            <a:r>
              <a:rPr lang="en-US" sz="5999" b="1">
                <a:solidFill>
                  <a:srgbClr val="28590F"/>
                </a:solidFill>
                <a:latin typeface="Arial Bold"/>
                <a:ea typeface="Arial Bold"/>
                <a:cs typeface="Arial Bold"/>
                <a:sym typeface="Arial Bold"/>
              </a:rPr>
              <a:t>NACEL 2024</a:t>
            </a:r>
          </a:p>
        </p:txBody>
      </p:sp>
      <p:sp>
        <p:nvSpPr>
          <p:cNvPr id="9" name="TextBox 9"/>
          <p:cNvSpPr txBox="1"/>
          <p:nvPr/>
        </p:nvSpPr>
        <p:spPr>
          <a:xfrm>
            <a:off x="2346766" y="7411742"/>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0"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8865"/>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1"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6993553" y="2759868"/>
            <a:ext cx="3979247" cy="573427"/>
          </a:xfrm>
          <a:prstGeom prst="rect">
            <a:avLst/>
          </a:prstGeom>
        </p:spPr>
        <p:txBody>
          <a:bodyPr wrap="square" lIns="0" tIns="0" rIns="0" bIns="0" rtlCol="0" anchor="t">
            <a:spAutoFit/>
          </a:bodyPr>
          <a:lstStyle/>
          <a:p>
            <a:pPr algn="ctr">
              <a:lnSpc>
                <a:spcPts val="4900"/>
              </a:lnSpc>
            </a:pPr>
            <a:r>
              <a:rPr lang="en-US" sz="3500" b="1" dirty="0">
                <a:solidFill>
                  <a:srgbClr val="28590F"/>
                </a:solidFill>
                <a:latin typeface="Arial Bold"/>
                <a:ea typeface="Arial Bold"/>
                <a:cs typeface="Arial Bold"/>
                <a:sym typeface="Arial Bold"/>
              </a:rPr>
              <a:t>Key Finding Eight:</a:t>
            </a:r>
          </a:p>
        </p:txBody>
      </p:sp>
      <p:sp>
        <p:nvSpPr>
          <p:cNvPr id="12" name="TextBox 12"/>
          <p:cNvSpPr txBox="1"/>
          <p:nvPr/>
        </p:nvSpPr>
        <p:spPr>
          <a:xfrm>
            <a:off x="4456237" y="3955040"/>
            <a:ext cx="12803062" cy="2458558"/>
          </a:xfrm>
          <a:prstGeom prst="rect">
            <a:avLst/>
          </a:prstGeom>
        </p:spPr>
        <p:txBody>
          <a:bodyPr lIns="0" tIns="0" rIns="0" bIns="0" rtlCol="0" anchor="t">
            <a:spAutoFit/>
          </a:bodyPr>
          <a:lstStyle/>
          <a:p>
            <a:pPr algn="l">
              <a:lnSpc>
                <a:spcPts val="4899"/>
              </a:lnSpc>
              <a:spcBef>
                <a:spcPct val="0"/>
              </a:spcBef>
            </a:pPr>
            <a:r>
              <a:rPr lang="en-GB" sz="3499" dirty="0">
                <a:solidFill>
                  <a:srgbClr val="28590F"/>
                </a:solidFill>
                <a:latin typeface="Arial Bold"/>
                <a:ea typeface="Arial Bold"/>
                <a:cs typeface="Arial Bold"/>
                <a:sym typeface="Arial Bold"/>
              </a:rPr>
              <a:t>From the Case Note Review, </a:t>
            </a:r>
            <a:r>
              <a:rPr lang="en-GB" sz="3499" b="1" dirty="0">
                <a:solidFill>
                  <a:srgbClr val="28590F"/>
                </a:solidFill>
                <a:latin typeface="Arial Bold"/>
                <a:ea typeface="Arial Bold"/>
                <a:cs typeface="Arial Bold"/>
                <a:sym typeface="Arial Bold"/>
              </a:rPr>
              <a:t>44% </a:t>
            </a:r>
            <a:r>
              <a:rPr lang="en-GB" sz="3499" dirty="0">
                <a:solidFill>
                  <a:srgbClr val="28590F"/>
                </a:solidFill>
                <a:latin typeface="Arial Bold"/>
                <a:ea typeface="Arial Bold"/>
                <a:cs typeface="Arial Bold"/>
                <a:sym typeface="Arial Bold"/>
              </a:rPr>
              <a:t>of patients whose clinical notes were sampled had evidence that they had participated in personalised care and support planning, including advance care</a:t>
            </a:r>
          </a:p>
          <a:p>
            <a:pPr algn="l">
              <a:lnSpc>
                <a:spcPts val="4899"/>
              </a:lnSpc>
              <a:spcBef>
                <a:spcPct val="0"/>
              </a:spcBef>
            </a:pPr>
            <a:r>
              <a:rPr lang="en-GB" sz="3499" dirty="0">
                <a:solidFill>
                  <a:srgbClr val="28590F"/>
                </a:solidFill>
                <a:latin typeface="Arial Bold"/>
                <a:ea typeface="Arial Bold"/>
                <a:cs typeface="Arial Bold"/>
                <a:sym typeface="Arial Bold"/>
              </a:rPr>
              <a:t>planning, conversations.</a:t>
            </a:r>
            <a:endParaRPr lang="en-US" sz="3499" dirty="0">
              <a:solidFill>
                <a:srgbClr val="28590F"/>
              </a:solidFill>
              <a:latin typeface="Arial"/>
              <a:ea typeface="Arial"/>
              <a:cs typeface="Arial"/>
              <a:sym typeface="Arial"/>
            </a:endParaRPr>
          </a:p>
        </p:txBody>
      </p:sp>
      <p:pic>
        <p:nvPicPr>
          <p:cNvPr id="13" name="Graphic 12" descr="Chat with solid fill">
            <a:extLst>
              <a:ext uri="{FF2B5EF4-FFF2-40B4-BE49-F238E27FC236}">
                <a16:creationId xmlns:a16="http://schemas.microsoft.com/office/drawing/2014/main" id="{714EF50C-59BC-46AE-2E32-DBAFB849575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18556" y="4024991"/>
            <a:ext cx="2237015" cy="2318657"/>
          </a:xfrm>
          <a:prstGeom prst="rect">
            <a:avLst/>
          </a:prstGeom>
        </p:spPr>
      </p:pic>
      <p:sp>
        <p:nvSpPr>
          <p:cNvPr id="14" name="Minus Sign 13">
            <a:extLst>
              <a:ext uri="{FF2B5EF4-FFF2-40B4-BE49-F238E27FC236}">
                <a16:creationId xmlns:a16="http://schemas.microsoft.com/office/drawing/2014/main" id="{D59BDFEB-1043-F371-B1DE-9C77E7B1CA86}"/>
              </a:ext>
            </a:extLst>
          </p:cNvPr>
          <p:cNvSpPr/>
          <p:nvPr/>
        </p:nvSpPr>
        <p:spPr>
          <a:xfrm>
            <a:off x="2367643" y="4963886"/>
            <a:ext cx="1240970" cy="244927"/>
          </a:xfrm>
          <a:prstGeom prst="mathMinu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Sign 14">
            <a:extLst>
              <a:ext uri="{FF2B5EF4-FFF2-40B4-BE49-F238E27FC236}">
                <a16:creationId xmlns:a16="http://schemas.microsoft.com/office/drawing/2014/main" id="{1D41D620-251E-A327-1680-5C25962E2DDD}"/>
              </a:ext>
            </a:extLst>
          </p:cNvPr>
          <p:cNvSpPr/>
          <p:nvPr/>
        </p:nvSpPr>
        <p:spPr>
          <a:xfrm>
            <a:off x="2367643" y="5127172"/>
            <a:ext cx="1240970" cy="244927"/>
          </a:xfrm>
          <a:prstGeom prst="mathMinu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Sign 15">
            <a:extLst>
              <a:ext uri="{FF2B5EF4-FFF2-40B4-BE49-F238E27FC236}">
                <a16:creationId xmlns:a16="http://schemas.microsoft.com/office/drawing/2014/main" id="{2325D466-8C7A-BACB-A14E-392C2D9E50B5}"/>
              </a:ext>
            </a:extLst>
          </p:cNvPr>
          <p:cNvSpPr/>
          <p:nvPr/>
        </p:nvSpPr>
        <p:spPr>
          <a:xfrm>
            <a:off x="2367643" y="5306786"/>
            <a:ext cx="1240970" cy="244927"/>
          </a:xfrm>
          <a:prstGeom prst="mathMinu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60534"/>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60534"/>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7" name="Freeform 7"/>
          <p:cNvSpPr/>
          <p:nvPr/>
        </p:nvSpPr>
        <p:spPr>
          <a:xfrm>
            <a:off x="1848790" y="4470661"/>
            <a:ext cx="1332819" cy="1407544"/>
          </a:xfrm>
          <a:custGeom>
            <a:avLst/>
            <a:gdLst/>
            <a:ahLst/>
            <a:cxnLst/>
            <a:rect l="l" t="t" r="r" b="b"/>
            <a:pathLst>
              <a:path w="1332819" h="1407544">
                <a:moveTo>
                  <a:pt x="0" y="0"/>
                </a:moveTo>
                <a:lnTo>
                  <a:pt x="1332819" y="0"/>
                </a:lnTo>
                <a:lnTo>
                  <a:pt x="1332819" y="1407544"/>
                </a:lnTo>
                <a:lnTo>
                  <a:pt x="0" y="14075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TextBox 8"/>
          <p:cNvSpPr txBox="1"/>
          <p:nvPr/>
        </p:nvSpPr>
        <p:spPr>
          <a:xfrm>
            <a:off x="6699468" y="1265738"/>
            <a:ext cx="4578131" cy="983090"/>
          </a:xfrm>
          <a:prstGeom prst="rect">
            <a:avLst/>
          </a:prstGeom>
        </p:spPr>
        <p:txBody>
          <a:bodyPr wrap="square" lIns="0" tIns="0" rIns="0" bIns="0" rtlCol="0" anchor="t">
            <a:spAutoFit/>
          </a:bodyPr>
          <a:lstStyle/>
          <a:p>
            <a:pPr algn="ctr">
              <a:lnSpc>
                <a:spcPts val="8399"/>
              </a:lnSpc>
            </a:pPr>
            <a:r>
              <a:rPr lang="en-US" sz="5999" b="1">
                <a:solidFill>
                  <a:srgbClr val="28590F"/>
                </a:solidFill>
                <a:latin typeface="Arial Bold"/>
                <a:ea typeface="Arial Bold"/>
                <a:cs typeface="Arial Bold"/>
                <a:sym typeface="Arial Bold"/>
              </a:rPr>
              <a:t>NACEL 2024</a:t>
            </a:r>
          </a:p>
        </p:txBody>
      </p:sp>
      <p:sp>
        <p:nvSpPr>
          <p:cNvPr id="9" name="TextBox 9"/>
          <p:cNvSpPr txBox="1"/>
          <p:nvPr/>
        </p:nvSpPr>
        <p:spPr>
          <a:xfrm>
            <a:off x="2346766" y="7411739"/>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2"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8862"/>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3"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7067520" y="2759871"/>
            <a:ext cx="3981479" cy="573427"/>
          </a:xfrm>
          <a:prstGeom prst="rect">
            <a:avLst/>
          </a:prstGeom>
        </p:spPr>
        <p:txBody>
          <a:bodyPr wrap="square" lIns="0" tIns="0" rIns="0" bIns="0" rtlCol="0" anchor="t">
            <a:spAutoFit/>
          </a:bodyPr>
          <a:lstStyle/>
          <a:p>
            <a:pPr algn="ctr">
              <a:lnSpc>
                <a:spcPts val="4900"/>
              </a:lnSpc>
            </a:pPr>
            <a:r>
              <a:rPr lang="en-US" sz="3500" b="1">
                <a:solidFill>
                  <a:srgbClr val="28590F"/>
                </a:solidFill>
                <a:latin typeface="Arial Bold"/>
                <a:ea typeface="Arial Bold"/>
                <a:cs typeface="Arial Bold"/>
                <a:sym typeface="Arial Bold"/>
              </a:rPr>
              <a:t>Key Finding Nine:</a:t>
            </a:r>
          </a:p>
        </p:txBody>
      </p:sp>
      <p:sp>
        <p:nvSpPr>
          <p:cNvPr id="12" name="TextBox 12"/>
          <p:cNvSpPr txBox="1"/>
          <p:nvPr/>
        </p:nvSpPr>
        <p:spPr>
          <a:xfrm>
            <a:off x="4456237" y="3945154"/>
            <a:ext cx="12803062" cy="2458558"/>
          </a:xfrm>
          <a:prstGeom prst="rect">
            <a:avLst/>
          </a:prstGeom>
        </p:spPr>
        <p:txBody>
          <a:bodyPr lIns="0" tIns="0" rIns="0" bIns="0" rtlCol="0" anchor="t">
            <a:spAutoFit/>
          </a:bodyPr>
          <a:lstStyle/>
          <a:p>
            <a:pPr algn="l">
              <a:lnSpc>
                <a:spcPts val="4899"/>
              </a:lnSpc>
              <a:spcBef>
                <a:spcPct val="0"/>
              </a:spcBef>
            </a:pPr>
            <a:r>
              <a:rPr lang="en-GB" sz="3499" dirty="0">
                <a:solidFill>
                  <a:srgbClr val="28590F"/>
                </a:solidFill>
                <a:latin typeface="Arial Bold"/>
                <a:ea typeface="Arial Bold"/>
                <a:cs typeface="Arial Bold"/>
                <a:sym typeface="Arial Bold"/>
              </a:rPr>
              <a:t>Of the people expected to die during the hospital admission,</a:t>
            </a:r>
            <a:r>
              <a:rPr lang="en-GB" sz="3499" b="1" dirty="0">
                <a:solidFill>
                  <a:srgbClr val="28590F"/>
                </a:solidFill>
                <a:latin typeface="Arial Bold"/>
                <a:ea typeface="Arial Bold"/>
                <a:cs typeface="Arial Bold"/>
                <a:sym typeface="Arial Bold"/>
              </a:rPr>
              <a:t> 84% </a:t>
            </a:r>
            <a:r>
              <a:rPr lang="en-GB" sz="3499" dirty="0">
                <a:solidFill>
                  <a:srgbClr val="28590F"/>
                </a:solidFill>
                <a:latin typeface="Arial Bold"/>
                <a:ea typeface="Arial Bold"/>
                <a:cs typeface="Arial Bold"/>
                <a:sym typeface="Arial Bold"/>
              </a:rPr>
              <a:t>had an individualised plan of care addressing their needs at the end of life. Of these, </a:t>
            </a:r>
            <a:r>
              <a:rPr lang="en-GB" sz="3499" b="1" dirty="0">
                <a:solidFill>
                  <a:srgbClr val="28590F"/>
                </a:solidFill>
                <a:latin typeface="Arial Bold"/>
                <a:ea typeface="Arial Bold"/>
                <a:cs typeface="Arial Bold"/>
                <a:sym typeface="Arial Bold"/>
              </a:rPr>
              <a:t>63% </a:t>
            </a:r>
            <a:r>
              <a:rPr lang="en-GB" sz="3499" dirty="0">
                <a:solidFill>
                  <a:srgbClr val="28590F"/>
                </a:solidFill>
                <a:latin typeface="Arial Bold"/>
                <a:ea typeface="Arial Bold"/>
                <a:cs typeface="Arial Bold"/>
                <a:sym typeface="Arial Bold"/>
              </a:rPr>
              <a:t>were documented on a standalone template and </a:t>
            </a:r>
            <a:r>
              <a:rPr lang="en-GB" sz="3499" b="1" dirty="0">
                <a:solidFill>
                  <a:srgbClr val="28590F"/>
                </a:solidFill>
                <a:latin typeface="Arial Bold"/>
                <a:ea typeface="Arial Bold"/>
                <a:cs typeface="Arial Bold"/>
                <a:sym typeface="Arial Bold"/>
              </a:rPr>
              <a:t>37% </a:t>
            </a:r>
            <a:r>
              <a:rPr lang="en-GB" sz="3499" dirty="0">
                <a:solidFill>
                  <a:srgbClr val="28590F"/>
                </a:solidFill>
                <a:latin typeface="Arial Bold"/>
                <a:ea typeface="Arial Bold"/>
                <a:cs typeface="Arial Bold"/>
                <a:sym typeface="Arial Bold"/>
              </a:rPr>
              <a:t>within the general clinical notes. </a:t>
            </a:r>
            <a:endParaRPr lang="en-US" sz="3499" dirty="0">
              <a:solidFill>
                <a:srgbClr val="28590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10647"/>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10647"/>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7" name="Freeform 7"/>
          <p:cNvSpPr/>
          <p:nvPr/>
        </p:nvSpPr>
        <p:spPr>
          <a:xfrm>
            <a:off x="1758764" y="4368258"/>
            <a:ext cx="1512871" cy="1532021"/>
          </a:xfrm>
          <a:custGeom>
            <a:avLst/>
            <a:gdLst/>
            <a:ahLst/>
            <a:cxnLst/>
            <a:rect l="l" t="t" r="r" b="b"/>
            <a:pathLst>
              <a:path w="1512871" h="1532021">
                <a:moveTo>
                  <a:pt x="0" y="0"/>
                </a:moveTo>
                <a:lnTo>
                  <a:pt x="1512871" y="0"/>
                </a:lnTo>
                <a:lnTo>
                  <a:pt x="1512871" y="1532021"/>
                </a:lnTo>
                <a:lnTo>
                  <a:pt x="0" y="15320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TextBox 8"/>
          <p:cNvSpPr txBox="1"/>
          <p:nvPr/>
        </p:nvSpPr>
        <p:spPr>
          <a:xfrm>
            <a:off x="6699468" y="1265738"/>
            <a:ext cx="4578131" cy="983090"/>
          </a:xfrm>
          <a:prstGeom prst="rect">
            <a:avLst/>
          </a:prstGeom>
        </p:spPr>
        <p:txBody>
          <a:bodyPr wrap="square" lIns="0" tIns="0" rIns="0" bIns="0" rtlCol="0" anchor="t">
            <a:spAutoFit/>
          </a:bodyPr>
          <a:lstStyle/>
          <a:p>
            <a:pPr algn="ctr">
              <a:lnSpc>
                <a:spcPts val="8399"/>
              </a:lnSpc>
            </a:pPr>
            <a:r>
              <a:rPr lang="en-US" sz="5999" b="1">
                <a:solidFill>
                  <a:srgbClr val="28590F"/>
                </a:solidFill>
                <a:latin typeface="Arial Bold"/>
                <a:ea typeface="Arial Bold"/>
                <a:cs typeface="Arial Bold"/>
                <a:sym typeface="Arial Bold"/>
              </a:rPr>
              <a:t>NACEL 2024</a:t>
            </a:r>
          </a:p>
        </p:txBody>
      </p:sp>
      <p:sp>
        <p:nvSpPr>
          <p:cNvPr id="9" name="TextBox 9"/>
          <p:cNvSpPr txBox="1"/>
          <p:nvPr/>
        </p:nvSpPr>
        <p:spPr>
          <a:xfrm>
            <a:off x="2346766" y="7361524"/>
            <a:ext cx="5345162" cy="663576"/>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 </a:t>
            </a:r>
            <a:r>
              <a:rPr lang="en-US" sz="3499" u="sng">
                <a:solidFill>
                  <a:srgbClr val="28590F"/>
                </a:solidFill>
                <a:latin typeface="Arial"/>
                <a:ea typeface="Arial"/>
                <a:cs typeface="Arial"/>
                <a:sym typeface="Arial"/>
                <a:hlinkClick r:id="rId12" tooltip="https://www.nacel.nhs.uk/outputs"/>
              </a:rPr>
              <a:t>www.nacel.nhs.uk/outputs</a:t>
            </a:r>
            <a:r>
              <a:rPr lang="en-US" sz="3499">
                <a:solidFill>
                  <a:srgbClr val="28590F"/>
                </a:solidFill>
                <a:latin typeface="Arial"/>
                <a:ea typeface="Arial"/>
                <a:cs typeface="Arial"/>
                <a:sym typeface="Arial"/>
              </a:rPr>
              <a:t> </a:t>
            </a:r>
          </a:p>
        </p:txBody>
      </p:sp>
      <p:sp>
        <p:nvSpPr>
          <p:cNvPr id="10" name="TextBox 10"/>
          <p:cNvSpPr txBox="1"/>
          <p:nvPr/>
        </p:nvSpPr>
        <p:spPr>
          <a:xfrm>
            <a:off x="10780411" y="7361524"/>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3"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7174825" y="2759865"/>
            <a:ext cx="3605585" cy="573427"/>
          </a:xfrm>
          <a:prstGeom prst="rect">
            <a:avLst/>
          </a:prstGeom>
        </p:spPr>
        <p:txBody>
          <a:bodyPr wrap="square" lIns="0" tIns="0" rIns="0" bIns="0" rtlCol="0" anchor="t">
            <a:spAutoFit/>
          </a:bodyPr>
          <a:lstStyle/>
          <a:p>
            <a:pPr algn="ctr">
              <a:lnSpc>
                <a:spcPts val="4900"/>
              </a:lnSpc>
            </a:pPr>
            <a:r>
              <a:rPr lang="en-US" sz="3500" b="1">
                <a:solidFill>
                  <a:srgbClr val="28590F"/>
                </a:solidFill>
                <a:latin typeface="Arial Bold"/>
                <a:ea typeface="Arial Bold"/>
                <a:cs typeface="Arial Bold"/>
                <a:sym typeface="Arial Bold"/>
              </a:rPr>
              <a:t>Key Finding Ten:</a:t>
            </a:r>
          </a:p>
        </p:txBody>
      </p:sp>
      <p:sp>
        <p:nvSpPr>
          <p:cNvPr id="12" name="TextBox 12"/>
          <p:cNvSpPr txBox="1"/>
          <p:nvPr/>
        </p:nvSpPr>
        <p:spPr>
          <a:xfrm>
            <a:off x="3902792" y="4219178"/>
            <a:ext cx="12803062" cy="1830181"/>
          </a:xfrm>
          <a:prstGeom prst="rect">
            <a:avLst/>
          </a:prstGeom>
        </p:spPr>
        <p:txBody>
          <a:bodyPr lIns="0" tIns="0" rIns="0" bIns="0" rtlCol="0" anchor="t">
            <a:spAutoFit/>
          </a:bodyPr>
          <a:lstStyle/>
          <a:p>
            <a:pPr algn="l">
              <a:lnSpc>
                <a:spcPts val="4899"/>
              </a:lnSpc>
              <a:spcBef>
                <a:spcPct val="0"/>
              </a:spcBef>
            </a:pPr>
            <a:r>
              <a:rPr lang="en-GB" sz="3499" dirty="0">
                <a:solidFill>
                  <a:srgbClr val="28590F"/>
                </a:solidFill>
                <a:latin typeface="Arial Bold"/>
                <a:ea typeface="Arial Bold"/>
                <a:cs typeface="Arial Bold"/>
                <a:sym typeface="Arial Bold"/>
              </a:rPr>
              <a:t>When reviewing patient ethnicity, </a:t>
            </a:r>
            <a:r>
              <a:rPr lang="en-GB" sz="3499" b="1" dirty="0">
                <a:solidFill>
                  <a:srgbClr val="28590F"/>
                </a:solidFill>
                <a:latin typeface="Arial Bold"/>
                <a:ea typeface="Arial Bold"/>
                <a:cs typeface="Arial Bold"/>
                <a:sym typeface="Arial Bold"/>
              </a:rPr>
              <a:t>86%</a:t>
            </a:r>
            <a:r>
              <a:rPr lang="en-GB" sz="3499" dirty="0">
                <a:solidFill>
                  <a:srgbClr val="28590F"/>
                </a:solidFill>
                <a:latin typeface="Arial Bold"/>
                <a:ea typeface="Arial Bold"/>
                <a:cs typeface="Arial Bold"/>
                <a:sym typeface="Arial Bold"/>
              </a:rPr>
              <a:t> of the clinical case notes included documentation of the patient’s ethnicity and </a:t>
            </a:r>
            <a:r>
              <a:rPr lang="en-GB" sz="3499" b="1" dirty="0">
                <a:solidFill>
                  <a:srgbClr val="28590F"/>
                </a:solidFill>
                <a:latin typeface="Arial Bold"/>
                <a:ea typeface="Arial Bold"/>
                <a:cs typeface="Arial Bold"/>
                <a:sym typeface="Arial Bold"/>
              </a:rPr>
              <a:t>14% </a:t>
            </a:r>
            <a:r>
              <a:rPr lang="en-GB" sz="3499" dirty="0">
                <a:solidFill>
                  <a:srgbClr val="28590F"/>
                </a:solidFill>
                <a:latin typeface="Arial Bold"/>
                <a:ea typeface="Arial Bold"/>
                <a:cs typeface="Arial Bold"/>
                <a:sym typeface="Arial Bold"/>
              </a:rPr>
              <a:t>reported ethnicity as either not stated or unknown.</a:t>
            </a:r>
            <a:endParaRPr lang="en-US" sz="3499" dirty="0">
              <a:solidFill>
                <a:srgbClr val="28590F"/>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1028700" y="722614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Freeform 6"/>
          <p:cNvSpPr/>
          <p:nvPr/>
        </p:nvSpPr>
        <p:spPr>
          <a:xfrm>
            <a:off x="9144000" y="7226146"/>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7" name="Freeform 7"/>
          <p:cNvSpPr/>
          <p:nvPr/>
        </p:nvSpPr>
        <p:spPr>
          <a:xfrm>
            <a:off x="1747382" y="4405477"/>
            <a:ext cx="1535635" cy="1433899"/>
          </a:xfrm>
          <a:custGeom>
            <a:avLst/>
            <a:gdLst/>
            <a:ahLst/>
            <a:cxnLst/>
            <a:rect l="l" t="t" r="r" b="b"/>
            <a:pathLst>
              <a:path w="1535635" h="1433899">
                <a:moveTo>
                  <a:pt x="0" y="0"/>
                </a:moveTo>
                <a:lnTo>
                  <a:pt x="1535635" y="0"/>
                </a:lnTo>
                <a:lnTo>
                  <a:pt x="1535635" y="1433899"/>
                </a:lnTo>
                <a:lnTo>
                  <a:pt x="0" y="143389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TextBox 8"/>
          <p:cNvSpPr txBox="1"/>
          <p:nvPr/>
        </p:nvSpPr>
        <p:spPr>
          <a:xfrm>
            <a:off x="6699468" y="1265738"/>
            <a:ext cx="4578131" cy="983090"/>
          </a:xfrm>
          <a:prstGeom prst="rect">
            <a:avLst/>
          </a:prstGeom>
        </p:spPr>
        <p:txBody>
          <a:bodyPr wrap="square" lIns="0" tIns="0" rIns="0" bIns="0" rtlCol="0" anchor="t">
            <a:spAutoFit/>
          </a:bodyPr>
          <a:lstStyle/>
          <a:p>
            <a:pPr algn="ctr">
              <a:lnSpc>
                <a:spcPts val="8399"/>
              </a:lnSpc>
            </a:pPr>
            <a:r>
              <a:rPr lang="en-US" sz="5999" b="1">
                <a:solidFill>
                  <a:srgbClr val="28590F"/>
                </a:solidFill>
                <a:latin typeface="Arial Bold"/>
                <a:ea typeface="Arial Bold"/>
                <a:cs typeface="Arial Bold"/>
                <a:sym typeface="Arial Bold"/>
              </a:rPr>
              <a:t>NACEL 2024</a:t>
            </a:r>
          </a:p>
        </p:txBody>
      </p:sp>
      <p:sp>
        <p:nvSpPr>
          <p:cNvPr id="9" name="TextBox 9"/>
          <p:cNvSpPr txBox="1"/>
          <p:nvPr/>
        </p:nvSpPr>
        <p:spPr>
          <a:xfrm>
            <a:off x="2346766" y="7422098"/>
            <a:ext cx="5345162" cy="573427"/>
          </a:xfrm>
          <a:prstGeom prst="rect">
            <a:avLst/>
          </a:prstGeom>
        </p:spPr>
        <p:txBody>
          <a:bodyPr lIns="0" tIns="0" rIns="0" bIns="0" rtlCol="0" anchor="t">
            <a:spAutoFit/>
          </a:bodyPr>
          <a:lstStyle/>
          <a:p>
            <a:pPr algn="ctr">
              <a:lnSpc>
                <a:spcPts val="4899"/>
              </a:lnSpc>
              <a:spcBef>
                <a:spcPct val="0"/>
              </a:spcBef>
            </a:pPr>
            <a:r>
              <a:rPr lang="en-US" sz="3499" dirty="0">
                <a:solidFill>
                  <a:srgbClr val="28590F"/>
                </a:solidFill>
                <a:latin typeface="Arial"/>
                <a:ea typeface="Arial"/>
                <a:cs typeface="Arial"/>
                <a:sym typeface="Arial"/>
              </a:rPr>
              <a:t> </a:t>
            </a:r>
            <a:r>
              <a:rPr lang="en-US" sz="3499" u="sng" dirty="0">
                <a:solidFill>
                  <a:srgbClr val="28590F"/>
                </a:solidFill>
                <a:latin typeface="Arial"/>
                <a:ea typeface="Arial"/>
                <a:cs typeface="Arial"/>
                <a:sym typeface="Arial"/>
                <a:hlinkClick r:id="rId12" tooltip="https://www.nacel.nhs.uk/outputs"/>
              </a:rPr>
              <a:t>www.nacel.nhs.uk/outputs</a:t>
            </a:r>
            <a:r>
              <a:rPr lang="en-US" sz="3499" dirty="0">
                <a:solidFill>
                  <a:srgbClr val="28590F"/>
                </a:solidFill>
                <a:latin typeface="Arial"/>
                <a:ea typeface="Arial"/>
                <a:cs typeface="Arial"/>
                <a:sym typeface="Arial"/>
              </a:rPr>
              <a:t> </a:t>
            </a:r>
          </a:p>
        </p:txBody>
      </p:sp>
      <p:sp>
        <p:nvSpPr>
          <p:cNvPr id="10" name="TextBox 10"/>
          <p:cNvSpPr txBox="1"/>
          <p:nvPr/>
        </p:nvSpPr>
        <p:spPr>
          <a:xfrm>
            <a:off x="10780411" y="7377023"/>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13" tooltip="mailto:nhsbn.nacelsupport@nhs.net"/>
              </a:rPr>
              <a:t>nhsbn.nacelsupport@nhs.net</a:t>
            </a:r>
            <a:r>
              <a:rPr lang="en-US" sz="3499">
                <a:solidFill>
                  <a:srgbClr val="28590F"/>
                </a:solidFill>
                <a:latin typeface="Arial"/>
                <a:ea typeface="Arial"/>
                <a:cs typeface="Arial"/>
                <a:sym typeface="Arial"/>
              </a:rPr>
              <a:t> </a:t>
            </a:r>
          </a:p>
        </p:txBody>
      </p:sp>
      <p:sp>
        <p:nvSpPr>
          <p:cNvPr id="11" name="TextBox 11"/>
          <p:cNvSpPr txBox="1"/>
          <p:nvPr/>
        </p:nvSpPr>
        <p:spPr>
          <a:xfrm>
            <a:off x="6844204" y="2759866"/>
            <a:ext cx="4280996" cy="573427"/>
          </a:xfrm>
          <a:prstGeom prst="rect">
            <a:avLst/>
          </a:prstGeom>
        </p:spPr>
        <p:txBody>
          <a:bodyPr wrap="square" lIns="0" tIns="0" rIns="0" bIns="0" rtlCol="0" anchor="t">
            <a:spAutoFit/>
          </a:bodyPr>
          <a:lstStyle/>
          <a:p>
            <a:pPr algn="ctr">
              <a:lnSpc>
                <a:spcPts val="4900"/>
              </a:lnSpc>
            </a:pPr>
            <a:r>
              <a:rPr lang="en-US" sz="3500" b="1">
                <a:solidFill>
                  <a:srgbClr val="28590F"/>
                </a:solidFill>
                <a:latin typeface="Arial Bold"/>
                <a:ea typeface="Arial Bold"/>
                <a:cs typeface="Arial Bold"/>
                <a:sym typeface="Arial Bold"/>
              </a:rPr>
              <a:t>Key Finding Eleven:</a:t>
            </a:r>
          </a:p>
        </p:txBody>
      </p:sp>
      <p:sp>
        <p:nvSpPr>
          <p:cNvPr id="12" name="TextBox 12"/>
          <p:cNvSpPr txBox="1"/>
          <p:nvPr/>
        </p:nvSpPr>
        <p:spPr>
          <a:xfrm>
            <a:off x="4110519" y="4521524"/>
            <a:ext cx="11032291" cy="1201804"/>
          </a:xfrm>
          <a:prstGeom prst="rect">
            <a:avLst/>
          </a:prstGeom>
        </p:spPr>
        <p:txBody>
          <a:bodyPr wrap="square" lIns="0" tIns="0" rIns="0" bIns="0" rtlCol="0" anchor="t">
            <a:spAutoFit/>
          </a:bodyPr>
          <a:lstStyle/>
          <a:p>
            <a:pPr algn="l">
              <a:lnSpc>
                <a:spcPts val="4899"/>
              </a:lnSpc>
              <a:spcBef>
                <a:spcPct val="0"/>
              </a:spcBef>
            </a:pPr>
            <a:r>
              <a:rPr lang="en-US" sz="3499" dirty="0">
                <a:solidFill>
                  <a:srgbClr val="28590F"/>
                </a:solidFill>
                <a:latin typeface="Arial Bold"/>
                <a:ea typeface="Arial Bold"/>
                <a:cs typeface="Arial Bold"/>
                <a:sym typeface="Arial Bold"/>
              </a:rPr>
              <a:t>Only </a:t>
            </a:r>
            <a:r>
              <a:rPr lang="en-US" sz="3499" b="1" dirty="0">
                <a:solidFill>
                  <a:srgbClr val="28590F"/>
                </a:solidFill>
                <a:latin typeface="Arial Bold"/>
                <a:ea typeface="Arial Bold"/>
                <a:cs typeface="Arial Bold"/>
                <a:sym typeface="Arial Bold"/>
              </a:rPr>
              <a:t>62% </a:t>
            </a:r>
            <a:r>
              <a:rPr lang="en-US" sz="3499" dirty="0">
                <a:solidFill>
                  <a:srgbClr val="28590F"/>
                </a:solidFill>
                <a:latin typeface="Arial"/>
                <a:ea typeface="Arial"/>
                <a:cs typeface="Arial"/>
                <a:sym typeface="Arial"/>
              </a:rPr>
              <a:t>of staff agree had completed training specific to end of life care within the last three years.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94977-1228-594C-F440-1EAD17A0C09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BADF81-F1F7-8EB4-B012-30A2767689CC}"/>
              </a:ext>
            </a:extLst>
          </p:cNvPr>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a:extLst>
              <a:ext uri="{FF2B5EF4-FFF2-40B4-BE49-F238E27FC236}">
                <a16:creationId xmlns:a16="http://schemas.microsoft.com/office/drawing/2014/main" id="{DA27EBD1-3798-7B55-8483-4E8B2E293A3B}"/>
              </a:ext>
            </a:extLst>
          </p:cNvPr>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a:extLst>
              <a:ext uri="{FF2B5EF4-FFF2-40B4-BE49-F238E27FC236}">
                <a16:creationId xmlns:a16="http://schemas.microsoft.com/office/drawing/2014/main" id="{E4C9DD4B-1ECC-9AF9-5E58-F857DB045D77}"/>
              </a:ext>
            </a:extLst>
          </p:cNvPr>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9" name="TextBox 8">
            <a:extLst>
              <a:ext uri="{FF2B5EF4-FFF2-40B4-BE49-F238E27FC236}">
                <a16:creationId xmlns:a16="http://schemas.microsoft.com/office/drawing/2014/main" id="{83738660-1AA6-AE92-B94B-905362C39339}"/>
              </a:ext>
            </a:extLst>
          </p:cNvPr>
          <p:cNvSpPr txBox="1"/>
          <p:nvPr/>
        </p:nvSpPr>
        <p:spPr>
          <a:xfrm>
            <a:off x="4625876" y="2221265"/>
            <a:ext cx="9036248" cy="888577"/>
          </a:xfrm>
          <a:prstGeom prst="rect">
            <a:avLst/>
          </a:prstGeom>
        </p:spPr>
        <p:txBody>
          <a:bodyPr lIns="0" tIns="0" rIns="0" bIns="0" rtlCol="0" anchor="t">
            <a:spAutoFit/>
          </a:bodyPr>
          <a:lstStyle/>
          <a:p>
            <a:pPr algn="ctr">
              <a:lnSpc>
                <a:spcPts val="7559"/>
              </a:lnSpc>
              <a:spcBef>
                <a:spcPct val="0"/>
              </a:spcBef>
            </a:pPr>
            <a:r>
              <a:rPr lang="en-US" sz="5399" b="1">
                <a:solidFill>
                  <a:srgbClr val="28590F"/>
                </a:solidFill>
                <a:latin typeface="Arial Bold"/>
                <a:ea typeface="Arial Bold"/>
                <a:cs typeface="Arial Bold"/>
                <a:sym typeface="Arial Bold"/>
              </a:rPr>
              <a:t>Example images</a:t>
            </a:r>
          </a:p>
        </p:txBody>
      </p:sp>
      <p:sp>
        <p:nvSpPr>
          <p:cNvPr id="11" name="TextBox 10">
            <a:extLst>
              <a:ext uri="{FF2B5EF4-FFF2-40B4-BE49-F238E27FC236}">
                <a16:creationId xmlns:a16="http://schemas.microsoft.com/office/drawing/2014/main" id="{48440A77-78E3-6ED6-F5A5-B0D0246A4A70}"/>
              </a:ext>
            </a:extLst>
          </p:cNvPr>
          <p:cNvSpPr txBox="1"/>
          <p:nvPr/>
        </p:nvSpPr>
        <p:spPr>
          <a:xfrm>
            <a:off x="1720284" y="4361788"/>
            <a:ext cx="14847432" cy="1323439"/>
          </a:xfrm>
          <a:prstGeom prst="rect">
            <a:avLst/>
          </a:prstGeom>
          <a:noFill/>
        </p:spPr>
        <p:txBody>
          <a:bodyPr wrap="square" rtlCol="0">
            <a:spAutoFit/>
          </a:bodyPr>
          <a:lstStyle/>
          <a:p>
            <a:pPr algn="ctr"/>
            <a:r>
              <a:rPr lang="en-GB" sz="4000" dirty="0"/>
              <a:t>To download the Key Findings as image files, select ‘Ctrl’ and click the icon below:</a:t>
            </a:r>
          </a:p>
        </p:txBody>
      </p:sp>
      <p:pic>
        <p:nvPicPr>
          <p:cNvPr id="10" name="Graphic 9" descr="Download with solid fill">
            <a:hlinkClick r:id="rId6"/>
            <a:extLst>
              <a:ext uri="{FF2B5EF4-FFF2-40B4-BE49-F238E27FC236}">
                <a16:creationId xmlns:a16="http://schemas.microsoft.com/office/drawing/2014/main" id="{18A72D4D-562F-09E7-1BB5-30F76CB613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44000" y="5878821"/>
            <a:ext cx="1800000" cy="1800000"/>
          </a:xfrm>
          <a:prstGeom prst="rect">
            <a:avLst/>
          </a:prstGeom>
        </p:spPr>
      </p:pic>
    </p:spTree>
    <p:extLst>
      <p:ext uri="{BB962C8B-B14F-4D97-AF65-F5344CB8AC3E}">
        <p14:creationId xmlns:p14="http://schemas.microsoft.com/office/powerpoint/2010/main" val="358827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161" y="648151"/>
            <a:ext cx="3882076" cy="1128228"/>
          </a:xfrm>
          <a:custGeom>
            <a:avLst/>
            <a:gdLst/>
            <a:ahLst/>
            <a:cxnLst/>
            <a:rect l="l" t="t" r="r" b="b"/>
            <a:pathLst>
              <a:path w="3882076" h="1128228">
                <a:moveTo>
                  <a:pt x="0" y="0"/>
                </a:moveTo>
                <a:lnTo>
                  <a:pt x="3882077" y="0"/>
                </a:lnTo>
                <a:lnTo>
                  <a:pt x="3882077" y="1128229"/>
                </a:lnTo>
                <a:lnTo>
                  <a:pt x="0" y="1128229"/>
                </a:lnTo>
                <a:lnTo>
                  <a:pt x="0" y="0"/>
                </a:lnTo>
                <a:close/>
              </a:path>
            </a:pathLst>
          </a:custGeom>
          <a:blipFill>
            <a:blip r:embed="rId2"/>
            <a:stretch>
              <a:fillRect/>
            </a:stretch>
          </a:blipFill>
        </p:spPr>
        <p:txBody>
          <a:bodyPr/>
          <a:lstStyle/>
          <a:p>
            <a:endParaRPr lang="en-GB"/>
          </a:p>
        </p:txBody>
      </p:sp>
      <p:sp>
        <p:nvSpPr>
          <p:cNvPr id="3" name="Freeform 3"/>
          <p:cNvSpPr/>
          <p:nvPr/>
        </p:nvSpPr>
        <p:spPr>
          <a:xfrm>
            <a:off x="16068289" y="375980"/>
            <a:ext cx="1672572" cy="1672572"/>
          </a:xfrm>
          <a:custGeom>
            <a:avLst/>
            <a:gdLst/>
            <a:ahLst/>
            <a:cxnLst/>
            <a:rect l="l" t="t" r="r" b="b"/>
            <a:pathLst>
              <a:path w="1672572" h="1672572">
                <a:moveTo>
                  <a:pt x="0" y="0"/>
                </a:moveTo>
                <a:lnTo>
                  <a:pt x="1672572" y="0"/>
                </a:lnTo>
                <a:lnTo>
                  <a:pt x="1672572" y="1672572"/>
                </a:lnTo>
                <a:lnTo>
                  <a:pt x="0" y="1672572"/>
                </a:lnTo>
                <a:lnTo>
                  <a:pt x="0" y="0"/>
                </a:lnTo>
                <a:close/>
              </a:path>
            </a:pathLst>
          </a:custGeom>
          <a:blipFill>
            <a:blip r:embed="rId3"/>
            <a:stretch>
              <a:fillRect/>
            </a:stretch>
          </a:blipFill>
        </p:spPr>
        <p:txBody>
          <a:bodyPr/>
          <a:lstStyle/>
          <a:p>
            <a:endParaRPr lang="en-GB"/>
          </a:p>
        </p:txBody>
      </p:sp>
      <p:sp>
        <p:nvSpPr>
          <p:cNvPr id="4" name="Freeform 4"/>
          <p:cNvSpPr/>
          <p:nvPr/>
        </p:nvSpPr>
        <p:spPr>
          <a:xfrm>
            <a:off x="0" y="8140927"/>
            <a:ext cx="18288000" cy="3032918"/>
          </a:xfrm>
          <a:custGeom>
            <a:avLst/>
            <a:gdLst/>
            <a:ahLst/>
            <a:cxnLst/>
            <a:rect l="l" t="t" r="r" b="b"/>
            <a:pathLst>
              <a:path w="18288000" h="3032918">
                <a:moveTo>
                  <a:pt x="0" y="0"/>
                </a:moveTo>
                <a:lnTo>
                  <a:pt x="18288000" y="0"/>
                </a:lnTo>
                <a:lnTo>
                  <a:pt x="18288000" y="3032918"/>
                </a:lnTo>
                <a:lnTo>
                  <a:pt x="0" y="3032918"/>
                </a:lnTo>
                <a:lnTo>
                  <a:pt x="0" y="0"/>
                </a:lnTo>
                <a:close/>
              </a:path>
            </a:pathLst>
          </a:custGeom>
          <a:blipFill>
            <a:blip r:embed="rId4">
              <a:extLst>
                <a:ext uri="{96DAC541-7B7A-43D3-8B79-37D633B846F1}">
                  <asvg:svgBlip xmlns:asvg="http://schemas.microsoft.com/office/drawing/2016/SVG/main" r:embed="rId5"/>
                </a:ext>
              </a:extLst>
            </a:blip>
            <a:stretch>
              <a:fillRect t="-10584" r="-53" b="-46275"/>
            </a:stretch>
          </a:blipFill>
        </p:spPr>
        <p:txBody>
          <a:bodyPr/>
          <a:lstStyle/>
          <a:p>
            <a:endParaRPr lang="en-GB"/>
          </a:p>
        </p:txBody>
      </p:sp>
      <p:sp>
        <p:nvSpPr>
          <p:cNvPr id="5" name="Freeform 5"/>
          <p:cNvSpPr/>
          <p:nvPr/>
        </p:nvSpPr>
        <p:spPr>
          <a:xfrm>
            <a:off x="5822482" y="6543599"/>
            <a:ext cx="965331" cy="965331"/>
          </a:xfrm>
          <a:custGeom>
            <a:avLst/>
            <a:gdLst/>
            <a:ahLst/>
            <a:cxnLst/>
            <a:rect l="l" t="t" r="r" b="b"/>
            <a:pathLst>
              <a:path w="965331" h="965331">
                <a:moveTo>
                  <a:pt x="0" y="0"/>
                </a:moveTo>
                <a:lnTo>
                  <a:pt x="965331" y="0"/>
                </a:lnTo>
                <a:lnTo>
                  <a:pt x="965331" y="965331"/>
                </a:lnTo>
                <a:lnTo>
                  <a:pt x="0" y="965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TextBox 6"/>
          <p:cNvSpPr txBox="1"/>
          <p:nvPr/>
        </p:nvSpPr>
        <p:spPr>
          <a:xfrm>
            <a:off x="2988905" y="2376056"/>
            <a:ext cx="11870095" cy="983090"/>
          </a:xfrm>
          <a:prstGeom prst="rect">
            <a:avLst/>
          </a:prstGeom>
        </p:spPr>
        <p:txBody>
          <a:bodyPr wrap="square" lIns="0" tIns="0" rIns="0" bIns="0" rtlCol="0" anchor="t">
            <a:spAutoFit/>
          </a:bodyPr>
          <a:lstStyle/>
          <a:p>
            <a:pPr algn="ctr">
              <a:lnSpc>
                <a:spcPts val="8399"/>
              </a:lnSpc>
            </a:pPr>
            <a:r>
              <a:rPr lang="en-US" sz="5999" b="1">
                <a:solidFill>
                  <a:srgbClr val="28590F"/>
                </a:solidFill>
                <a:latin typeface="Arial Bold"/>
                <a:ea typeface="Arial Bold"/>
                <a:cs typeface="Arial Bold"/>
                <a:sym typeface="Arial Bold"/>
              </a:rPr>
              <a:t>Thank you for your involvement!</a:t>
            </a:r>
          </a:p>
        </p:txBody>
      </p:sp>
      <p:sp>
        <p:nvSpPr>
          <p:cNvPr id="7" name="TextBox 7"/>
          <p:cNvSpPr txBox="1"/>
          <p:nvPr/>
        </p:nvSpPr>
        <p:spPr>
          <a:xfrm>
            <a:off x="7894237" y="6642100"/>
            <a:ext cx="5925443" cy="663576"/>
          </a:xfrm>
          <a:prstGeom prst="rect">
            <a:avLst/>
          </a:prstGeom>
        </p:spPr>
        <p:txBody>
          <a:bodyPr lIns="0" tIns="0" rIns="0" bIns="0" rtlCol="0" anchor="t">
            <a:spAutoFit/>
          </a:bodyPr>
          <a:lstStyle/>
          <a:p>
            <a:pPr algn="ctr">
              <a:lnSpc>
                <a:spcPts val="4899"/>
              </a:lnSpc>
              <a:spcBef>
                <a:spcPct val="0"/>
              </a:spcBef>
            </a:pPr>
            <a:r>
              <a:rPr lang="en-US" sz="3499" u="sng">
                <a:solidFill>
                  <a:srgbClr val="28590F"/>
                </a:solidFill>
                <a:latin typeface="Arial"/>
                <a:ea typeface="Arial"/>
                <a:cs typeface="Arial"/>
                <a:sym typeface="Arial"/>
                <a:hlinkClick r:id="rId8" tooltip="mailto:nhsbn.nacelsupport@nhs.net"/>
              </a:rPr>
              <a:t>nhsbn.nacelsupport@nhs.net</a:t>
            </a:r>
            <a:r>
              <a:rPr lang="en-US" sz="3499">
                <a:solidFill>
                  <a:srgbClr val="28590F"/>
                </a:solidFill>
                <a:latin typeface="Arial"/>
                <a:ea typeface="Arial"/>
                <a:cs typeface="Arial"/>
                <a:sym typeface="Arial"/>
              </a:rPr>
              <a:t> </a:t>
            </a:r>
          </a:p>
        </p:txBody>
      </p:sp>
      <p:sp>
        <p:nvSpPr>
          <p:cNvPr id="8" name="TextBox 8"/>
          <p:cNvSpPr txBox="1"/>
          <p:nvPr/>
        </p:nvSpPr>
        <p:spPr>
          <a:xfrm>
            <a:off x="1028700" y="4435475"/>
            <a:ext cx="16230600" cy="1282701"/>
          </a:xfrm>
          <a:prstGeom prst="rect">
            <a:avLst/>
          </a:prstGeom>
        </p:spPr>
        <p:txBody>
          <a:bodyPr lIns="0" tIns="0" rIns="0" bIns="0" rtlCol="0" anchor="t">
            <a:spAutoFit/>
          </a:bodyPr>
          <a:lstStyle/>
          <a:p>
            <a:pPr algn="ctr">
              <a:lnSpc>
                <a:spcPts val="4899"/>
              </a:lnSpc>
              <a:spcBef>
                <a:spcPct val="0"/>
              </a:spcBef>
            </a:pPr>
            <a:r>
              <a:rPr lang="en-US" sz="3499">
                <a:solidFill>
                  <a:srgbClr val="28590F"/>
                </a:solidFill>
                <a:latin typeface="Arial"/>
                <a:ea typeface="Arial"/>
                <a:cs typeface="Arial"/>
                <a:sym typeface="Arial"/>
              </a:rPr>
              <a:t>If you would like a colleague or alternative contact to be sent this resource pack or if you have any NACEL queries, please contact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1373531D4220B4B8DC89F1AB9AB0F90" ma:contentTypeVersion="19" ma:contentTypeDescription="Create a new document." ma:contentTypeScope="" ma:versionID="f84aae27ddf32fc066a9f0a556ba68ed">
  <xsd:schema xmlns:xsd="http://www.w3.org/2001/XMLSchema" xmlns:xs="http://www.w3.org/2001/XMLSchema" xmlns:p="http://schemas.microsoft.com/office/2006/metadata/properties" xmlns:ns2="55f99f0f-87d8-4be9-9440-df45adb4b6c5" xmlns:ns3="eb556f03-1ab5-485a-9aea-0ebfad31cc2d" targetNamespace="http://schemas.microsoft.com/office/2006/metadata/properties" ma:root="true" ma:fieldsID="02bf0a193ef29274c3efb1fca1cb726c" ns2:_="" ns3:_="">
    <xsd:import namespace="55f99f0f-87d8-4be9-9440-df45adb4b6c5"/>
    <xsd:import namespace="eb556f03-1ab5-485a-9aea-0ebfad31cc2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CR" minOccurs="0"/>
                <xsd:element ref="ns2:MediaServiceSearchProperties" minOccurs="0"/>
                <xsd:element ref="ns2:DocumentOwner_x002f_Creator" minOccurs="0"/>
                <xsd:element ref="ns2:ResponsiblePerson"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f99f0f-87d8-4be9-9440-df45adb4b6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906682b-9559-4106-93ae-b8242d33929b"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DocumentOwner_x002f_Creator" ma:index="23" nillable="true" ma:displayName="Document Owner/ Creator" ma:description="Person responsible for the documents creation and/ or updates " ma:format="Dropdown" ma:list="UserInfo" ma:SharePointGroup="0" ma:internalName="DocumentOwner_x002f_Creato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esponsiblePerson" ma:index="24" nillable="true" ma:displayName="Responsible Person" ma:default="Not Noted" ma:format="Dropdown" ma:internalName="ResponsiblePerson">
      <xsd:simpleType>
        <xsd:restriction base="dms:Text">
          <xsd:maxLength value="255"/>
        </xsd:restriction>
      </xsd:simpleType>
    </xsd:element>
    <xsd:element name="_Flow_SignoffStatus" ma:index="25" nillable="true" ma:displayName="Sign-off status"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556f03-1ab5-485a-9aea-0ebfad31cc2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a2d7fde-55e5-4372-af2a-23590a38db2a}" ma:internalName="TaxCatchAll" ma:showField="CatchAllData" ma:web="eb556f03-1ab5-485a-9aea-0ebfad31cc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sponsiblePerson xmlns="55f99f0f-87d8-4be9-9440-df45adb4b6c5">Not Noted</ResponsiblePerson>
    <DocumentOwner_x002f_Creator xmlns="55f99f0f-87d8-4be9-9440-df45adb4b6c5">
      <UserInfo>
        <DisplayName/>
        <AccountId xsi:nil="true"/>
        <AccountType/>
      </UserInfo>
    </DocumentOwner_x002f_Creator>
    <_Flow_SignoffStatus xmlns="55f99f0f-87d8-4be9-9440-df45adb4b6c5" xsi:nil="true"/>
    <lcf76f155ced4ddcb4097134ff3c332f xmlns="55f99f0f-87d8-4be9-9440-df45adb4b6c5">
      <Terms xmlns="http://schemas.microsoft.com/office/infopath/2007/PartnerControls"/>
    </lcf76f155ced4ddcb4097134ff3c332f>
    <TaxCatchAll xmlns="eb556f03-1ab5-485a-9aea-0ebfad31cc2d" xsi:nil="true"/>
  </documentManagement>
</p:properties>
</file>

<file path=customXml/itemProps1.xml><?xml version="1.0" encoding="utf-8"?>
<ds:datastoreItem xmlns:ds="http://schemas.openxmlformats.org/officeDocument/2006/customXml" ds:itemID="{E0C562A7-7883-41BE-A6FA-7AFD6FAF4BBB}">
  <ds:schemaRefs>
    <ds:schemaRef ds:uri="http://schemas.microsoft.com/sharepoint/v3/contenttype/forms"/>
  </ds:schemaRefs>
</ds:datastoreItem>
</file>

<file path=customXml/itemProps2.xml><?xml version="1.0" encoding="utf-8"?>
<ds:datastoreItem xmlns:ds="http://schemas.openxmlformats.org/officeDocument/2006/customXml" ds:itemID="{8A86F262-513B-470C-95F4-B9BD355A0990}">
  <ds:schemaRefs>
    <ds:schemaRef ds:uri="55f99f0f-87d8-4be9-9440-df45adb4b6c5"/>
    <ds:schemaRef ds:uri="eb556f03-1ab5-485a-9aea-0ebfad31cc2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BAE3711-2C34-40D6-8B01-6DD42E34B781}">
  <ds:schemaRefs>
    <ds:schemaRef ds:uri="55f99f0f-87d8-4be9-9440-df45adb4b6c5"/>
    <ds:schemaRef ds:uri="eb556f03-1ab5-485a-9aea-0ebfad31cc2d"/>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77cb465e-cb32-46e4-b3cc-d43d0a55a936}" enabled="0" method="" siteId="{77cb465e-cb32-46e4-b3cc-d43d0a55a936}" removed="1"/>
</clbl:labelList>
</file>

<file path=docProps/app.xml><?xml version="1.0" encoding="utf-8"?>
<Properties xmlns="http://schemas.openxmlformats.org/officeDocument/2006/extended-properties" xmlns:vt="http://schemas.openxmlformats.org/officeDocument/2006/docPropsVTypes">
  <TotalTime>91</TotalTime>
  <Words>1799</Words>
  <Application>Microsoft Office PowerPoint</Application>
  <PresentationFormat>Custom</PresentationFormat>
  <Paragraphs>117</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NACEL 2024 State of the Nations Report resource pack</dc:title>
  <dc:creator>Claire Taiwo</dc:creator>
  <cp:lastModifiedBy>Joylin Brockett</cp:lastModifiedBy>
  <cp:revision>2</cp:revision>
  <dcterms:created xsi:type="dcterms:W3CDTF">2006-08-16T00:00:00Z</dcterms:created>
  <dcterms:modified xsi:type="dcterms:W3CDTF">2025-08-14T14:35:36Z</dcterms:modified>
  <dc:identifier>DAGvX8y7rhA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0x010100D1373531D4220B4B8DC89F1AB9AB0F90</vt:lpwstr>
  </property>
  <property fmtid="{D5CDD505-2E9C-101B-9397-08002B2CF9AE}" pid="3" name="MediaServiceImageTags">
    <vt:lpwstr/>
  </property>
</Properties>
</file>